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7"/>
  </p:notesMasterIdLst>
  <p:sldIdLst>
    <p:sldId id="256" r:id="rId2"/>
    <p:sldId id="257" r:id="rId3"/>
    <p:sldId id="328" r:id="rId4"/>
    <p:sldId id="329" r:id="rId5"/>
    <p:sldId id="300" r:id="rId6"/>
    <p:sldId id="330" r:id="rId7"/>
    <p:sldId id="321" r:id="rId8"/>
    <p:sldId id="301" r:id="rId9"/>
    <p:sldId id="322" r:id="rId10"/>
    <p:sldId id="324" r:id="rId11"/>
    <p:sldId id="337" r:id="rId12"/>
    <p:sldId id="333" r:id="rId13"/>
    <p:sldId id="336" r:id="rId14"/>
    <p:sldId id="334" r:id="rId15"/>
    <p:sldId id="331" r:id="rId16"/>
    <p:sldId id="302" r:id="rId17"/>
    <p:sldId id="338" r:id="rId18"/>
    <p:sldId id="335" r:id="rId19"/>
    <p:sldId id="332" r:id="rId20"/>
    <p:sldId id="311" r:id="rId21"/>
    <p:sldId id="325" r:id="rId22"/>
    <p:sldId id="326" r:id="rId23"/>
    <p:sldId id="327" r:id="rId24"/>
    <p:sldId id="306" r:id="rId25"/>
    <p:sldId id="288" r:id="rId26"/>
  </p:sldIdLst>
  <p:sldSz cx="12192000" cy="6858000"/>
  <p:notesSz cx="7104063" cy="10234613"/>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 Reale" initials="AR" lastIdx="1" clrIdx="0">
    <p:extLst>
      <p:ext uri="{19B8F6BF-5375-455C-9EA6-DF929625EA0E}">
        <p15:presenceInfo xmlns:p15="http://schemas.microsoft.com/office/powerpoint/2012/main" userId="e36bb89d139391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4660"/>
  </p:normalViewPr>
  <p:slideViewPr>
    <p:cSldViewPr snapToGrid="0">
      <p:cViewPr varScale="1">
        <p:scale>
          <a:sx n="47" d="100"/>
          <a:sy n="47" d="100"/>
        </p:scale>
        <p:origin x="72"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9T09:53:09.541"/>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6015 4606,'0'0,"0"0,0 0,0 0,0 0,0 0,0 0,0 0,0 0,0 0,0 0,0 0,0 0,0 0,0 0,0 0,0 0,38-24,13-7,-3 1,-9 6,-12 6,-9 8,-9 4,-6 4,-2 2,-3 1,0 0,-1 0,2 1,0 41,0 14,0-2,1-12,0-12,0-12,0-8,-19 35,-6 11,1-4,5-12,5-13,6-10,3-9,3-6,2-3,1-2,0-1,43-9,13-2,-2 1,-11 3,-13 2,31-30,6-8,-10 3,-15 9,15-13,2 1,-5 4,-7 8,-11 11,-8 9,-9 7,-7 9,-10 10,-7 6,-7 6,-6 8,-5 3,-8 6,-5 5,-5 3,0 5,1-4,3 0,3-4,2 0,1-4,7-8,2-6,5-7,4-3,5-4,8-5,9-3,7-8,6-4,4-5,1-6,1-4,6-4,6-2,4-1,6-6,-2-2,1 2,0 0,2-2,-3-1,-6 6,-4 4,-5 2,-4 5,-6 6,-3 5,-5 4,-5 9,-4 2,-9 5,-7 11,-14 6,-6 8,-3 7,-7 6,-9 3,-7 4,1 1,1 0,-1-4,0-3,3 1,7-4,6-10,9-12,10-9,8-8,10-9,11-11,17-12,14-11,14-9,12-7,9-9,6-9,12-6,4 0,6-2,3 4,2 3,-2 4,-10 10,-13 4,-16 12,-13 6,-13 11,-13 8,-11 7,-10 4,-4 9,-10 7,-7 7,-7 9,-9 6,-9 5,-3 7,-4-1,1 2,-2 2,-2-1,2-1,5-3,3-5,5-3,2-4,7-7,7-3,7-5,5-6,4-5,5-2,13-8,8-8,5-1,10-4,9-8,10-4,9-3,4 0,2 0,4 1,-3 2,1 0,-3 0,-10 6,-6 1,-7 6,-8 4,-11 4,-11 4,-8 4,-12 4,-11 8,-6 11,-7 6,-9 8,-7 7,-7 1,0 1,3 0,-1-5,3-5,5-3,6-7,6-4,6-4,7-7,15-5,11-2,13-8,7-4,7-3,5-6,11-5,4-3,5-1,8-3,-2 0,3-4,2-3,-1 7,-1 2,-3 1,-5 1,-8 4,-5 6,-7 0,-12 4,-2 3,-6 2,-8 4,-8 5,-10 8,-9 7,-10 4,-5 5,-4 1,-6 1,-4 0,1 0,2 0,1-1,2 1,7-6,1-6,6-6,5-5,5-4,9-1,7-2,9-5,9-6,11-6,7-5,11-2,6-8,5-2,3 0,-3 1,2 1,4 3,-6 0,-5 1,-4 1,-6 1,-8 4,-6 1,-10 6,-10 4,-8 4,-10 15,-9 9,-14 7,-12 4,-10 8,-6 6,-4 2,-3 3,5-2,1-3,5-5,6-3,5-2,8-7,4-3,8-4,4-6,16-4,10-4,13-6,7-9,7-6,6-5,9-4,5-5,6-4,1 1,3 1,0 1,1 3,-2 0,-8 6,-5 3,-7 4,-4 5,-8 5,-7 3,-9 3,-6 6,-13 7,-10 6,-10 10,-11 4,-10 7,-3 6,-5 4,-4 5,-2-4,2 1,5-5,6-5,5-5,7-8,4-9,6-8,16-6,12-8,14-8,12-13,14-11,9-4,7-6,11-3,8-4,7-3,2-1,0 0,-8-1,-3 5,-8 6,-5 12,-13 6,-9 8,-14 8,-8 0,-8 3,-8 3,-2 7,-5 8,-10 8,-8 9,-6 6,-4 7,-8 1,-4 0,0-4,7-2,2-3,7-1,6-7,6-2,4-4,13-6,8-8,7-6,9-7,8-11,7-6,9-4,4-1,7-6,5 1,1 1,1 1,-2 3,-10 2,-5 0,-3 2,-6 5,-7 7,-6 1,-9 3,-4 4,-6 2,-6 4,-10 6,-10 7,-7 7,-12 4,-9 9,-9 9,-5 5,-9 6,-4 9,-4 3,-2 0,3 4,-2 0,2 3,2-1,8-3,9-8,12-9,13-7,9-13,8-9,10-9,8-7,12-7,12-15,13-8,8-3,9-8,7-6,6-6,3-4,3-2,0-2,0 5,-10 6,-7 1,-11 4,-10 9,-15 10,-5 4,-10 4,-6 5,-10 10,-16 8,-8 8,-11 5,-9 9,-6 4,-6 5,-1 6,-1-1,4 2,1-2,5-5,7-4,8-8,7-4,6-6,7-6,16-6,15-7,14-10,12-6,12-11,10-10,9-3,5-4,3-4,6-3,3-2,4 3,-1 6,-2 6,-6-1,-6 3,-12 6,-11 10,-13 3,-9 5,-10 4,-11 4,-7 7,-5 10,-9 5,-12 6,-8 3,-10 7,-9 8,-4 0,-6 4,-2-1,3 1,2-2,5-4,4-4,11-3,9-6,5-4,5-5,4-6,8-9,15-10,13-8,12-2,8-7,10-3,10-3,3-5,3-1,4-4,-2 0,-5 3,-5 3,-4 2,-8 7,-7 3,-9 1,-10 5,-10 4,-7 4,-11 10,-11 8,-11 8,-13 11,-10 9,-5 4,-6 4,-1-1,-2 2,1-3,5-3,7 1,6-7,5-5,10-6,7-7,9-8,13-8,17-10,10-12,12-8,19-8,18-6,15-7,18-7,19-5,7 0,2 6,-2 2,-7 12,-16 7,-15 6,-18 7,-19 9,-20 5,-18 6,-13 7,-14 7,-12 8,-12 9,-11 5,-6 2,-4 4,-9 0,-4 3,-2 4,0-1,6 1,7-7,7-5,11-9,10-5,9-4,6-5,3-5,9-8,10-4,14-5,10-6,11-4,13-10,10-2,9-7,6 0,6-3,6-3,5-4,-2 1,-5 1,-9 3,-11 4,-10 5,-11 8,-17 10,-5 2,-9 4,-10 5,-7 2,-15 8,-17 7,-10 8,-13 9,-8 6,-11 1,-8 5,-7 5,-3 5,-8 7,2 5,2-4,5-2,7-5,12-7,11-6,13-9,15-9,14-9,14-10,20-14,20-10,17-11,15-8,20-11,15-6,23-7,12-7,4 1,-5 1,-7 6,-15 8,-18 10,-14 7,-17 11,-17 7,-19 6,-16 7,-12 9,-12 10,-12 8,-13 11,-12 9,-9 4,-15 9,-8 6,-10 2,-2 1,4 0,0 0,9-6,7-7,13-6,10-11,13-9,4-5,6-3,7-5,8-3,4-3,12-5,7-8,10-6,7-5,8-3,5-2,7-1,4-5,4-6,6-1,-1 2,-3 2,-4-2,-4 7,-8 2,-2 8,-8 2,-9 4,-6 6,-9 4,-12 7,-12 10,-11 11,-11 7,-12 8,-8 7,-11 6,-5 4,-2 2,1-4,-2 3,-2 3,3 0,2-4,11-8,16-10,7-8,11-8,10-8,13-4,15-11,17-13,16-13,15-11,18-14,18-12,16-7,5-3,6-2,3 3,-2 6,-13 7,-14 12,-15 13,-14 9,-14 9,-19 7,-16 11,-19 10,-14 9,-17 10,-18 15,-22 14,-15 12,-12 8,-6 1,-1 1,1-3,9-6,12-9,16-10,11-10,15-11,13-11,14-9,17-10,12-6,11-7,9-4,6-7,14-6,11-9,11-7,5-5,6 1,1 0,3-1,-1 3,-4 1,-9 3,-10 5,-8 3,-6 9,-10 3,-13 7,-9 5,-10 6,-8 4,-7 6,-8 7,-9 7,-12 10,-8 10,-6 7,-8 6,-6 4,-2-3,2-1,4-4,2-1,9-3,4-5,4-7,7-11,6-3,11-5,16-8,15-6,12-12,14-8,12-5,15-8,16-11,21-8,14-10,5-2,1 1,2 0,-7 3,-9 7,-11 9,-19 6,-16 6,-17 8,-17 10,-23 11,-18 11,-14 15,-15 9,-17 7,-20 18,-23 13,-16 9,-14 6,-10 8,-3 2,-3 1,7-3,10-6,16-14,20-18,18-14,21-13,21-17,24-18,26-18,21-13,27-14,22-13,20-13,12-8,7 2,4 1,7 1,-5 10,-11 8,-15 10,-18 12,-21 10,-20 13,-20 10,-17 6,-12 5,-13 7,-10 10,-14 10,-11 7,-14 8,-12 3,-5 6,-6 1,2 0,2 1,4-4,9-5,4-6,7-9,6-5,9-6,11-6,9-7,5-2,14-7,11-3,10-5,11-5,8-10,5-4,8-2,3 0,5-4,0 0,-2 1,-3 7,-3 3,-7 2,-8 5,-7 5,-10 5,-5 5,-8 3,-5 1,-10 5,-9 12,-14 7,-12 10,-10 8,-7 6,-8 5,-5 3,5-4,1-5,8-7,7-5,5-3,10-8,5-3,6-5,6-5,10-9,9-10,9-9,10-5,11-4,8-3,10 0,6-1,10-4,8-2,0 1,-4 2,-2 1,-8 7,-5 2,-9 6,-9 5,-6 5,-10 3,-9 3,-4 1,-2 1,-11 5,-8 6,-8 6,-12 4,-5 4,-2 6,-5 4,0-1,1-2,-2 0,6-7,8-8,4-2,6-3,11-5,10-7,14-5,14-7,9-9,13-8,16-3,5-1,9-5,0 0,-1 1,-1 1,-4 3,-7 2,-5 1,-10 5,-9 8,-14 5,-8 6,-7 2,-13 8,-16 12,-11 8,-13 3,-8 8,-8 3,-4 3,2 0,1-3,3-3,6-8,5-4,9-6,9-1,9-3,9-10,11-4,7-8,6-3,9-3,9-5,6-3,0 1,-3 5,1 0,-4 3,-2 4,-10 3,-4 3,-6 1,-2 2,-3 0,-6 1,-2 0,-3 0,-2-1,-1 0,-1 1,5-1,7 0,9 0,8 0,8-5,-2-2,-7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9T09:53:22.582"/>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4369 4184,'0'0,"0"0,0 0,0 0,0 0,0 0,0 0,0 0,0 0,0 0,0 0,0 0,0 0,0 0,0 0,0 0,0 0,0 0,0 0,0 0,0 0,0 0,0 0,0 0,0 0,0 0,0 0,0 0,52-13,18-7,-4 2,40-1,1 2,26 5,13-1,11 2,2-3,7 3,10-3,12 2,12 2,4-2,-2 2,-3 2,-12 2,-4-2,-10 0,-10 2,-5-4,-10 1,-11-4,-14 1,-15 3,-16 2,-9-2,-9 1,-13 0,-11 4,-10 0,-8 3,-3 1,-7 0,-3-5,-5-1,2 0,-4 2,1 6,-1 2,2 0,-1 1,-4-2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9T09:53:23.942"/>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3092 3716,'0'0,"0"0,0 0,0 0,0 0,0 0,0 0,0 0,0 0,0 0,0 0,48-19,15-6,-3 1,-12 4,-13 7,34-5,6 0,13 0,6 2,2-1,-2 3,-2-2,-3-2,3 1,-1 0,5 2,3-1,5 3,3-3,3 3,2-2,0 3,9-4,10 4,9 2,5 3,1 3,-4 2,-4 1,0 1,-5 1,-3 0,-3 0,-4-1,-10 0,-9 0,-8 0,-6 0,-4-4,-7-3,-4 1,-4-4,-4 1,-6-4,-6 1,-5-3,-5 2,-7 2,-3 4,-9 2,-8 3,-3 2,-4 0,1-5,-2 0,3 0,-1 0,2 7,-1 2,1 1,-1-1,-3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9T09:53:25.551"/>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2744 3055,'0'0,"0"0,0 0,0 0,0 0,0 0,0 0,0 0,0 0,0 0,0 0,0 0,0 0,0 0,47-9,16-3,-3-1,-11 3,38 4,4 1,24-1,13-2,2 2,4 1,-3 3,0 0,3-4,11 0,8 0,14-3,5-1,11-3,9 1,4-2,3-4,0 2,-1-3,1 4,-7 3,-12 0,-12 1,-12 3,-12 2,-8 8,-12 2,-14 3,-11-2,-8 3,-9 1,-15-1,-9-2,-5-3,-6-1,-7-1,-6-1,-3 0,-3 0,0-1,-2 1,1 0,-5 0,-6 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9T09:53:26.551"/>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6561 2499,'0'0,"0"0,0 0,0 0,0 0,0 0,0 0,0 0,0 0,0 0,0 0,0 0,0 0,0 0,0 0,0 0,0 0,0 0,0 0,0 0,0 0,0 0,0 0,47 0,16 0,-3 0,-11 0,-14 0,33 0,7 0,-11 0,-15 0,22-5,7-1,1 0,-4 2,-9 0,-8-3,-7 0,-9 0,-7 2,-8 2,-10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9T09:53:27.926"/>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2806 2493,'0'0,"0"0,0 0,0 0,0 0,0 0,0 0,0 0,0 0,0 0,0 0,0 0,0 0,47-14,16-5,-3 1,-11 3,28-4,1 0,-12 4,25-1,16 2,9 0,8 1,3 3,2-1,4-3,3-1,7-1,11 2,14 3,21-1,21 2,12-4,8-2,6 0,0 4,10-1,4-4,-2 2,-5 3,-6 4,-11 3,-9 3,-9 0,-7 3,-9-1,-8 1,-12-1,-12 6,-14 0,-12 1,-21-2,-28-2,-29-1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9T10:10:45.703"/>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3103 4571,'0'0,"0"0,0 0,0 0,0 0,0 0,0 0,0 0,0 0,0 0,0 0,0 0,0 0,0 0,0 0,0 0,0 0,0 0,0 0,0 0,0 0,0 0,0 0,0 0,0 0,0 0,0 0,0 0,0 0,0 0,0 0,0 0,0 0,0 0,0 0,0 0,0 0,0 0,0 0,0 0,0 0,0 0,0 0,0 0,0 0,47-13,16-6,-3 0,-11 5,23 3,0 5,-12 3,-17 1,37 2,19 1,7 0,0 0,-5-5,-9-3,-6 2,-4 0,-6-3,-2 0,1 1,2 1,2 3,2 1,-4-4,0 0,-4 0,0 1,1-3,4 0,1 1,3 2,0 2,2 1,0 1,-5 1,-1 0,0 1,-3-1,-1 5,-3 2,1-2,1 1,-1-3,1 0,-3-3,2 1,3-1,-3-1,1 1,3 0,2 0,3 0,1 0,-4 0,0-5,0-2,-4 7,1 0,-4-1,1-3,2 1,2-1,4 2,1 5,2 3,1-1,-4 0,-3-2,2 0,0-2,2-1,-5 0,0 5,2 1,1 0,-4-1,1-2,1 3,-3 2,0-1,2-2,-3-2,1-2,-3 0,1 0,-3-2,2 1,-2 0,1 4,-1 3,1-2,4 0,3-2,3 4,-4 0,1 0,1-2,2-1,1-3,1 0,0-1,2 5,0 1,5 0,-3-1,2-2,1 3,-1 1,4 0,1-2,3-2,4-1,10-1,3-1,4 0,-1 5,0 0,3 1,1-1,4 3,-1 0,-2-1,-2-2,-3-1,3-2,4-1,6-1,9 0,5 0,2-1,-1 1,5-6,10 0,5 0,5 2,6 0,2-3,4-1,-5 2,-9 1,-3 2,-8-3,-4-2,-12 2,-4-4,-1 1,-6 2,-5 1,-5 2,-3-3,-3 0,-2 1,-5 1,-7 2,-5 2,-5 0,-8-4,-3-1,-6 0,-1 1,-3 2,-3 1,-8 2,-10-1,-2 1,0 1,-3-1,-4 0,-2 0,0 0,0-4,-2-3,-1 1,-3 1,-5 2,-3 0,0 3,0-1,2 1,-3 1,4-1,3 0,-4 0,-1 0,0 0,-3 0,4 0,-2 0,0 5,-4 2,4-2,0 0,0-1,-5-2,-3-1,-5-1,0 0,-1 0,-1 0,1-1,1 1,-2 0,4 5,-2 2,-1-2,3 0,-2-2,-1 0,-2-2,-3-1,-5 5,-4 1,-5 5,0-1,-4 0,-4-3,2-3,-1-2,-3 0,-7-2,-3 5,-7 0,0 1,-4-1,-5-2,-2-2,-4 0,-7 0,-7-1,-6-1,-6 1,-3-5,-2-1,-6 0,-1 1,-5-3,-5-1,-3 2,-5 1,-2 3,-5 1,-12 2,-13-5,-6-2,-11 2,-12 0,-10 2,-4 1,-2 2,-4-1,-3 1,-6 0,-8 5,-1 2,-3-1,-5 4,-3-1,-1 4,-3 0,4-4,1 3,1 3,2 5,1 3,4 2,3-2,5-7,3-4,1 0,8 2,1-1,5-3,1-7,7-5,5-1,9 3,3 3,8 0,8 0,9 0,2-2,7 1,3-2,5 0,8 0,8-5,3 3,-2 2,2-3,-1-2,-3 1,-3 0,3 0,3 3,5 0,5 0,-3 1,1 1,2-1,5 0,0 0,-2 1,5-1,3 0,-1 0,-5 0,-4 0,1 0,-6 0,1-5,-5-1,-4-1,-4 3,2 0,-1 2,3 1,0 0,3 1,3 1,5-1,2 0,2 0,7 1,2-1,1 0,-3 0,0-5,2-1,1-1,4 3,-1 0,9 2,4 1,4 0,1 1,1 1,0-1,0 0,-1 1,0-1,-1 0,1 0,-1-5,0-1,5 0,1 1,1 1,2 2,2 1,-3 1,3-1,-1 2,3-1,-1 0,3 1,-2 4,2 1,-1 0,1-1,-1 3,1 0,-2 0,7-3,0-2,0 0,3 2,2 2,1-2,1 0,6-3,1 6,1-1,-2-1,-1-1,4-2,-1 4,5 0,-6 4,2-1,-1 0,-2-4,4-1,0-3,3-1,-5 4,1 1,-2-5,5-3,-1-1,3 0,0 1,1-1,0 3,1-1,3 1,-2 0,3 0,1 0,2 0,-2 0,0 0,2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Segnaposto data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F376733C-74A7-46A3-9654-24EBAEB473DA}" type="datetimeFigureOut">
              <a:rPr lang="en-GB" smtClean="0"/>
              <a:t>19/02/2018</a:t>
            </a:fld>
            <a:endParaRPr lang="en-GB"/>
          </a:p>
        </p:txBody>
      </p:sp>
      <p:sp>
        <p:nvSpPr>
          <p:cNvPr id="4" name="Segnaposto immagine diapositiva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Segnaposto note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egnaposto numero diapositiva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687B216D-2C16-4B87-9DE9-87CC7F83CA40}" type="slidenum">
              <a:rPr lang="en-GB" smtClean="0"/>
              <a:t>‹N›</a:t>
            </a:fld>
            <a:endParaRPr lang="en-GB"/>
          </a:p>
        </p:txBody>
      </p:sp>
    </p:spTree>
    <p:extLst>
      <p:ext uri="{BB962C8B-B14F-4D97-AF65-F5344CB8AC3E}">
        <p14:creationId xmlns:p14="http://schemas.microsoft.com/office/powerpoint/2010/main" val="2880831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0D04EB36-435E-467D-A179-9C16F49F3963}" type="datetime1">
              <a:rPr lang="it-IT" smtClean="0"/>
              <a:t>19/02/2018</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endParaRPr lang="it-IT" dirty="0"/>
          </a:p>
        </p:txBody>
      </p:sp>
    </p:spTree>
    <p:extLst>
      <p:ext uri="{BB962C8B-B14F-4D97-AF65-F5344CB8AC3E}">
        <p14:creationId xmlns:p14="http://schemas.microsoft.com/office/powerpoint/2010/main" val="651463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3D58ECEA-9239-4B41-A7E4-857D36B37B3C}" type="datetime1">
              <a:rPr lang="it-IT" smtClean="0"/>
              <a:t>19/02/2018</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3727487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8350D939-F5CF-4702-A2F5-A9FB485F9ED9}" type="datetime1">
              <a:rPr lang="it-IT" smtClean="0"/>
              <a:t>19/02/2018</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185680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fld id="{0A4D6538-4339-431E-9E82-B28DBD435FAB}" type="datetime1">
              <a:rPr lang="it-IT" smtClean="0"/>
              <a:t>19/02/2018</a:t>
            </a:fld>
            <a:endParaRPr lang="it-IT"/>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79613D2F-1235-4D3C-8D26-D4D79EEE859A}" type="slidenum">
              <a:rPr lang="it-IT" smtClean="0"/>
              <a:pPr/>
              <a:t>‹N›</a:t>
            </a:fld>
            <a:r>
              <a:rPr lang="it-IT" dirty="0"/>
              <a:t> of  27</a:t>
            </a:r>
          </a:p>
        </p:txBody>
      </p:sp>
    </p:spTree>
    <p:extLst>
      <p:ext uri="{BB962C8B-B14F-4D97-AF65-F5344CB8AC3E}">
        <p14:creationId xmlns:p14="http://schemas.microsoft.com/office/powerpoint/2010/main" val="3969349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p:cNvSpPr>
            <a:spLocks noGrp="1"/>
          </p:cNvSpPr>
          <p:nvPr>
            <p:ph type="dt" sz="half" idx="10"/>
          </p:nvPr>
        </p:nvSpPr>
        <p:spPr/>
        <p:txBody>
          <a:bodyPr/>
          <a:lstStyle/>
          <a:p>
            <a:fld id="{8875D97D-FC35-4464-8BFC-7A184AC5D3E7}" type="datetime1">
              <a:rPr lang="it-IT" smtClean="0"/>
              <a:t>19/02/2018</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9613D2F-1235-4D3C-8D26-D4D79EEE859A}" type="slidenum">
              <a:rPr lang="it-IT" smtClean="0"/>
              <a:t>‹N›</a:t>
            </a:fld>
            <a:r>
              <a:rPr lang="it-IT" dirty="0"/>
              <a:t> of 27 </a:t>
            </a:r>
          </a:p>
        </p:txBody>
      </p:sp>
    </p:spTree>
    <p:extLst>
      <p:ext uri="{BB962C8B-B14F-4D97-AF65-F5344CB8AC3E}">
        <p14:creationId xmlns:p14="http://schemas.microsoft.com/office/powerpoint/2010/main" val="988707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0016EF89-A619-4D33-8397-EB1F6393B638}" type="datetime1">
              <a:rPr lang="it-IT" smtClean="0"/>
              <a:t>19/02/2018</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79613D2F-1235-4D3C-8D26-D4D79EEE859A}" type="slidenum">
              <a:rPr lang="it-IT" smtClean="0"/>
              <a:t>‹N›</a:t>
            </a:fld>
            <a:r>
              <a:rPr lang="it-IT" dirty="0"/>
              <a:t> of 27 </a:t>
            </a:r>
          </a:p>
        </p:txBody>
      </p:sp>
    </p:spTree>
    <p:extLst>
      <p:ext uri="{BB962C8B-B14F-4D97-AF65-F5344CB8AC3E}">
        <p14:creationId xmlns:p14="http://schemas.microsoft.com/office/powerpoint/2010/main" val="3879997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91DCCD15-6BF7-41FB-85BE-9E0477DBE822}" type="datetime1">
              <a:rPr lang="it-IT" smtClean="0"/>
              <a:t>19/02/2018</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33147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45018319-37B5-44F6-A516-3B12F2B8341C}" type="datetime1">
              <a:rPr lang="it-IT" smtClean="0"/>
              <a:t>19/02/2018</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79613D2F-1235-4D3C-8D26-D4D79EEE859A}" type="slidenum">
              <a:rPr lang="it-IT" smtClean="0"/>
              <a:t>‹N›</a:t>
            </a:fld>
            <a:r>
              <a:rPr lang="it-IT" dirty="0"/>
              <a:t> of 27 </a:t>
            </a:r>
          </a:p>
        </p:txBody>
      </p:sp>
    </p:spTree>
    <p:extLst>
      <p:ext uri="{BB962C8B-B14F-4D97-AF65-F5344CB8AC3E}">
        <p14:creationId xmlns:p14="http://schemas.microsoft.com/office/powerpoint/2010/main" val="255314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574CEFAC-69F3-40CF-991D-6243B1C20B15}" type="datetime1">
              <a:rPr lang="it-IT" smtClean="0"/>
              <a:t>19/02/2018</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134198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1A9A5F15-AB8A-4C65-8ED0-708E589342AA}" type="datetime1">
              <a:rPr lang="it-IT" smtClean="0"/>
              <a:t>19/02/2018</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1259790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30946448-3B0F-4D4B-96BC-439B8E656ABF}" type="datetime1">
              <a:rPr lang="it-IT" smtClean="0"/>
              <a:t>19/02/2018</a:t>
            </a:fld>
            <a:endParaRPr lang="it-IT"/>
          </a:p>
        </p:txBody>
      </p:sp>
      <p:sp>
        <p:nvSpPr>
          <p:cNvPr id="6" name="Segnaposto piè di pagina 5"/>
          <p:cNvSpPr>
            <a:spLocks noGrp="1"/>
          </p:cNvSpPr>
          <p:nvPr>
            <p:ph type="ftr" sz="quarter" idx="11"/>
          </p:nvPr>
        </p:nvSpPr>
        <p:spPr/>
        <p:txBody>
          <a:bodyPr/>
          <a:lstStyle/>
          <a:p>
            <a:endParaRPr lang="en-US" dirty="0"/>
          </a:p>
        </p:txBody>
      </p:sp>
      <p:sp>
        <p:nvSpPr>
          <p:cNvPr id="7" name="Segnaposto numero diapositiva 6"/>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130045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B0D57-0F55-44DF-BF9D-F3D303985637}" type="datetime1">
              <a:rPr lang="it-IT" smtClean="0"/>
              <a:t>19/02/2018</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613D2F-1235-4D3C-8D26-D4D79EEE859A}" type="slidenum">
              <a:rPr lang="it-IT" smtClean="0"/>
              <a:pPr/>
              <a:t>‹N›</a:t>
            </a:fld>
            <a:r>
              <a:rPr lang="it-IT" dirty="0"/>
              <a:t> of 27 </a:t>
            </a:r>
          </a:p>
        </p:txBody>
      </p:sp>
    </p:spTree>
    <p:extLst>
      <p:ext uri="{BB962C8B-B14F-4D97-AF65-F5344CB8AC3E}">
        <p14:creationId xmlns:p14="http://schemas.microsoft.com/office/powerpoint/2010/main" val="210618189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hr.berkeley.edu/sites/default/files/keys-teambuildingtoolkit.pdf" TargetMode="External"/><Relationship Id="rId1" Type="http://schemas.openxmlformats.org/officeDocument/2006/relationships/slideLayout" Target="../slideLayouts/slideLayout2.xml"/><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5.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p:txBody>
          <a:bodyPr>
            <a:normAutofit/>
          </a:bodyPr>
          <a:lstStyle/>
          <a:p>
            <a:r>
              <a:rPr lang="en-GB" b="1" dirty="0">
                <a:solidFill>
                  <a:srgbClr val="002060"/>
                </a:solidFill>
              </a:rPr>
              <a:t>Tools for Team Building </a:t>
            </a:r>
            <a:br>
              <a:rPr lang="en-GB" b="1" dirty="0">
                <a:solidFill>
                  <a:srgbClr val="002060"/>
                </a:solidFill>
              </a:rPr>
            </a:br>
            <a:r>
              <a:rPr lang="en-GB" b="1" dirty="0">
                <a:solidFill>
                  <a:srgbClr val="002060"/>
                </a:solidFill>
              </a:rPr>
              <a:t>&amp; Team Development</a:t>
            </a:r>
          </a:p>
        </p:txBody>
      </p:sp>
      <p:sp>
        <p:nvSpPr>
          <p:cNvPr id="5" name="Sottotitolo 4"/>
          <p:cNvSpPr>
            <a:spLocks noGrp="1"/>
          </p:cNvSpPr>
          <p:nvPr>
            <p:ph type="subTitle" idx="1"/>
          </p:nvPr>
        </p:nvSpPr>
        <p:spPr>
          <a:xfrm>
            <a:off x="1524000" y="3988899"/>
            <a:ext cx="9144000" cy="1655762"/>
          </a:xfrm>
        </p:spPr>
        <p:txBody>
          <a:bodyPr/>
          <a:lstStyle/>
          <a:p>
            <a:r>
              <a:rPr lang="en-GB" dirty="0"/>
              <a:t>EIT Digital Master School @</a:t>
            </a:r>
            <a:r>
              <a:rPr lang="en-GB" dirty="0" err="1"/>
              <a:t>Eötvös</a:t>
            </a:r>
            <a:r>
              <a:rPr lang="en-GB" dirty="0"/>
              <a:t> </a:t>
            </a:r>
            <a:r>
              <a:rPr lang="en-GB" dirty="0" err="1"/>
              <a:t>Lorand</a:t>
            </a:r>
            <a:r>
              <a:rPr lang="en-GB" dirty="0"/>
              <a:t> University</a:t>
            </a:r>
          </a:p>
          <a:p>
            <a:r>
              <a:rPr lang="en-GB" b="1" dirty="0">
                <a:solidFill>
                  <a:srgbClr val="002060"/>
                </a:solidFill>
              </a:rPr>
              <a:t>Business Development Lab  </a:t>
            </a:r>
          </a:p>
        </p:txBody>
      </p:sp>
    </p:spTree>
    <p:extLst>
      <p:ext uri="{BB962C8B-B14F-4D97-AF65-F5344CB8AC3E}">
        <p14:creationId xmlns:p14="http://schemas.microsoft.com/office/powerpoint/2010/main" val="9806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en-GB" b="1" dirty="0">
                <a:solidFill>
                  <a:srgbClr val="002060"/>
                </a:solidFill>
              </a:rPr>
              <a:t>Team development Stages in Brief</a:t>
            </a:r>
          </a:p>
        </p:txBody>
      </p:sp>
      <p:sp>
        <p:nvSpPr>
          <p:cNvPr id="3" name="Segnaposto contenuto 2"/>
          <p:cNvSpPr>
            <a:spLocks noGrp="1"/>
          </p:cNvSpPr>
          <p:nvPr>
            <p:ph idx="1"/>
          </p:nvPr>
        </p:nvSpPr>
        <p:spPr>
          <a:xfrm>
            <a:off x="838200" y="1452302"/>
            <a:ext cx="6587532" cy="3402622"/>
          </a:xfrm>
        </p:spPr>
        <p:txBody>
          <a:bodyPr>
            <a:noAutofit/>
          </a:bodyPr>
          <a:lstStyle/>
          <a:p>
            <a:pPr marL="0" indent="0">
              <a:spcBef>
                <a:spcPct val="50000"/>
              </a:spcBef>
              <a:buNone/>
            </a:pPr>
            <a:r>
              <a:rPr lang="en-GB" b="1" dirty="0"/>
              <a:t>Forming: </a:t>
            </a:r>
            <a:endParaRPr lang="en-GB" dirty="0"/>
          </a:p>
          <a:p>
            <a:pPr>
              <a:spcBef>
                <a:spcPct val="50000"/>
              </a:spcBef>
            </a:pPr>
            <a:r>
              <a:rPr lang="en-US" dirty="0"/>
              <a:t>Team members are getting to know one another, and understanding the team’s purpose and their roles. </a:t>
            </a:r>
          </a:p>
          <a:p>
            <a:pPr>
              <a:spcBef>
                <a:spcPct val="50000"/>
              </a:spcBef>
            </a:pPr>
            <a:r>
              <a:rPr lang="en-US" dirty="0"/>
              <a:t>There is great uncertainty. </a:t>
            </a:r>
            <a:endParaRPr lang="en-US" altLang="it-IT" dirty="0">
              <a:latin typeface="Tahoma" panose="020B0604030504040204" pitchFamily="34" charset="0"/>
            </a:endParaRPr>
          </a:p>
          <a:p>
            <a:pPr>
              <a:spcBef>
                <a:spcPct val="50000"/>
              </a:spcBef>
            </a:pPr>
            <a:r>
              <a:rPr lang="en-US" altLang="it-IT" dirty="0"/>
              <a:t>Members begin the process of defining the group’s purpose, structure, and leadership.</a:t>
            </a:r>
            <a:endParaRPr lang="en-US" dirty="0"/>
          </a:p>
        </p:txBody>
      </p:sp>
      <p:sp>
        <p:nvSpPr>
          <p:cNvPr id="4" name="Segnaposto numero diapositiva 3"/>
          <p:cNvSpPr>
            <a:spLocks noGrp="1"/>
          </p:cNvSpPr>
          <p:nvPr>
            <p:ph type="sldNum" sz="quarter" idx="12"/>
          </p:nvPr>
        </p:nvSpPr>
        <p:spPr/>
        <p:txBody>
          <a:bodyPr/>
          <a:lstStyle/>
          <a:p>
            <a:fld id="{79613D2F-1235-4D3C-8D26-D4D79EEE859A}" type="slidenum">
              <a:rPr lang="en-GB" smtClean="0"/>
              <a:t>10</a:t>
            </a:fld>
            <a:r>
              <a:rPr lang="en-GB" dirty="0"/>
              <a:t> </a:t>
            </a:r>
          </a:p>
        </p:txBody>
      </p:sp>
      <p:pic>
        <p:nvPicPr>
          <p:cNvPr id="8" name="Picture 2" descr="Risultati immagini per team development"/>
          <p:cNvPicPr>
            <a:picLocks noChangeAspect="1" noChangeArrowheads="1"/>
          </p:cNvPicPr>
          <p:nvPr/>
        </p:nvPicPr>
        <p:blipFill rotWithShape="1">
          <a:blip r:embed="rId2">
            <a:extLst>
              <a:ext uri="{28A0092B-C50C-407E-A947-70E740481C1C}">
                <a14:useLocalDpi xmlns:a14="http://schemas.microsoft.com/office/drawing/2010/main" val="0"/>
              </a:ext>
            </a:extLst>
          </a:blip>
          <a:srcRect l="-2532" t="17848" r="76920" b="3617"/>
          <a:stretch/>
        </p:blipFill>
        <p:spPr bwMode="auto">
          <a:xfrm>
            <a:off x="7224764" y="2115967"/>
            <a:ext cx="3275763" cy="351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55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en-GB" b="1" dirty="0">
                <a:solidFill>
                  <a:srgbClr val="002060"/>
                </a:solidFill>
              </a:rPr>
              <a:t>Team development Stages in Brief</a:t>
            </a:r>
          </a:p>
        </p:txBody>
      </p:sp>
      <p:sp>
        <p:nvSpPr>
          <p:cNvPr id="3" name="Segnaposto contenuto 2"/>
          <p:cNvSpPr>
            <a:spLocks noGrp="1"/>
          </p:cNvSpPr>
          <p:nvPr>
            <p:ph idx="1"/>
          </p:nvPr>
        </p:nvSpPr>
        <p:spPr>
          <a:xfrm>
            <a:off x="838200" y="1480414"/>
            <a:ext cx="6587532" cy="3402622"/>
          </a:xfrm>
        </p:spPr>
        <p:txBody>
          <a:bodyPr>
            <a:noAutofit/>
          </a:bodyPr>
          <a:lstStyle/>
          <a:p>
            <a:pPr marL="0" indent="0">
              <a:buNone/>
            </a:pPr>
            <a:r>
              <a:rPr lang="en-GB" b="1" dirty="0"/>
              <a:t>Storming: </a:t>
            </a:r>
            <a:endParaRPr lang="en-US" dirty="0"/>
          </a:p>
          <a:p>
            <a:r>
              <a:rPr lang="en-US" dirty="0"/>
              <a:t>Politeness starts wearing off and dissension occurs </a:t>
            </a:r>
          </a:p>
          <a:p>
            <a:r>
              <a:rPr lang="en-US" dirty="0"/>
              <a:t>Especially over basic mission and operating procedures. </a:t>
            </a:r>
          </a:p>
          <a:p>
            <a:r>
              <a:rPr lang="en-US" altLang="it-IT" dirty="0"/>
              <a:t>Intragroup conflict occurs as individuals resist control by the group and disagree over leadership.</a:t>
            </a:r>
            <a:endParaRPr lang="en-US" dirty="0"/>
          </a:p>
        </p:txBody>
      </p:sp>
      <p:sp>
        <p:nvSpPr>
          <p:cNvPr id="4" name="Segnaposto numero diapositiva 3"/>
          <p:cNvSpPr>
            <a:spLocks noGrp="1"/>
          </p:cNvSpPr>
          <p:nvPr>
            <p:ph type="sldNum" sz="quarter" idx="12"/>
          </p:nvPr>
        </p:nvSpPr>
        <p:spPr/>
        <p:txBody>
          <a:bodyPr/>
          <a:lstStyle/>
          <a:p>
            <a:fld id="{79613D2F-1235-4D3C-8D26-D4D79EEE859A}" type="slidenum">
              <a:rPr lang="en-GB" smtClean="0"/>
              <a:t>11</a:t>
            </a:fld>
            <a:r>
              <a:rPr lang="en-GB" dirty="0"/>
              <a:t> </a:t>
            </a:r>
          </a:p>
        </p:txBody>
      </p:sp>
      <p:pic>
        <p:nvPicPr>
          <p:cNvPr id="5" name="Picture 2" descr="Risultati immagini per team development"/>
          <p:cNvPicPr>
            <a:picLocks noChangeAspect="1" noChangeArrowheads="1"/>
          </p:cNvPicPr>
          <p:nvPr/>
        </p:nvPicPr>
        <p:blipFill rotWithShape="1">
          <a:blip r:embed="rId2">
            <a:extLst>
              <a:ext uri="{28A0092B-C50C-407E-A947-70E740481C1C}">
                <a14:useLocalDpi xmlns:a14="http://schemas.microsoft.com/office/drawing/2010/main" val="0"/>
              </a:ext>
            </a:extLst>
          </a:blip>
          <a:srcRect l="25389" t="18637" r="53190"/>
          <a:stretch/>
        </p:blipFill>
        <p:spPr bwMode="auto">
          <a:xfrm>
            <a:off x="7516167" y="2010031"/>
            <a:ext cx="2994410" cy="398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790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en-GB" b="1" dirty="0">
                <a:solidFill>
                  <a:srgbClr val="002060"/>
                </a:solidFill>
              </a:rPr>
              <a:t>Team development Stages in Brief</a:t>
            </a:r>
          </a:p>
        </p:txBody>
      </p:sp>
      <p:sp>
        <p:nvSpPr>
          <p:cNvPr id="3" name="Segnaposto contenuto 2"/>
          <p:cNvSpPr>
            <a:spLocks noGrp="1"/>
          </p:cNvSpPr>
          <p:nvPr>
            <p:ph idx="1"/>
          </p:nvPr>
        </p:nvSpPr>
        <p:spPr>
          <a:xfrm>
            <a:off x="838200" y="1405106"/>
            <a:ext cx="6888982" cy="3402622"/>
          </a:xfrm>
        </p:spPr>
        <p:txBody>
          <a:bodyPr>
            <a:noAutofit/>
          </a:bodyPr>
          <a:lstStyle/>
          <a:p>
            <a:pPr marL="0" indent="0">
              <a:buNone/>
            </a:pPr>
            <a:r>
              <a:rPr lang="en-GB" b="1" dirty="0"/>
              <a:t>Norming: </a:t>
            </a:r>
            <a:endParaRPr lang="en-GB" dirty="0"/>
          </a:p>
          <a:p>
            <a:pPr>
              <a:spcBef>
                <a:spcPct val="50000"/>
              </a:spcBef>
            </a:pPr>
            <a:r>
              <a:rPr lang="en-US" dirty="0"/>
              <a:t>When team members recognize their differences and have dealt with them. </a:t>
            </a:r>
          </a:p>
          <a:p>
            <a:pPr>
              <a:spcBef>
                <a:spcPct val="50000"/>
              </a:spcBef>
            </a:pPr>
            <a:r>
              <a:rPr lang="en-US" altLang="it-IT" dirty="0"/>
              <a:t>Close relationships develop as the group becomes cohesive and establishes its norms for acceptable behavior. </a:t>
            </a:r>
          </a:p>
          <a:p>
            <a:pPr>
              <a:spcBef>
                <a:spcPct val="50000"/>
              </a:spcBef>
            </a:pPr>
            <a:r>
              <a:rPr lang="en-US" dirty="0"/>
              <a:t>“How are we going to accomplish our work?”</a:t>
            </a:r>
            <a:endParaRPr lang="en-US" altLang="it-IT" dirty="0">
              <a:latin typeface="Tahoma" panose="020B0604030504040204" pitchFamily="34" charset="0"/>
            </a:endParaRPr>
          </a:p>
        </p:txBody>
      </p:sp>
      <p:sp>
        <p:nvSpPr>
          <p:cNvPr id="4" name="Segnaposto numero diapositiva 3"/>
          <p:cNvSpPr>
            <a:spLocks noGrp="1"/>
          </p:cNvSpPr>
          <p:nvPr>
            <p:ph type="sldNum" sz="quarter" idx="12"/>
          </p:nvPr>
        </p:nvSpPr>
        <p:spPr/>
        <p:txBody>
          <a:bodyPr/>
          <a:lstStyle/>
          <a:p>
            <a:fld id="{79613D2F-1235-4D3C-8D26-D4D79EEE859A}" type="slidenum">
              <a:rPr lang="en-GB" smtClean="0"/>
              <a:t>12</a:t>
            </a:fld>
            <a:r>
              <a:rPr lang="en-GB" dirty="0"/>
              <a:t> </a:t>
            </a:r>
          </a:p>
        </p:txBody>
      </p:sp>
      <p:pic>
        <p:nvPicPr>
          <p:cNvPr id="5" name="Picture 2" descr="Risultati immagini per team development"/>
          <p:cNvPicPr>
            <a:picLocks noChangeAspect="1" noChangeArrowheads="1"/>
          </p:cNvPicPr>
          <p:nvPr/>
        </p:nvPicPr>
        <p:blipFill rotWithShape="1">
          <a:blip r:embed="rId2">
            <a:extLst>
              <a:ext uri="{28A0092B-C50C-407E-A947-70E740481C1C}">
                <a14:useLocalDpi xmlns:a14="http://schemas.microsoft.com/office/drawing/2010/main" val="0"/>
              </a:ext>
            </a:extLst>
          </a:blip>
          <a:srcRect l="51335" t="19072" r="27776" b="-4220"/>
          <a:stretch/>
        </p:blipFill>
        <p:spPr bwMode="auto">
          <a:xfrm>
            <a:off x="8068827" y="2166551"/>
            <a:ext cx="2692959" cy="384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951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en-GB" b="1" dirty="0">
                <a:solidFill>
                  <a:srgbClr val="002060"/>
                </a:solidFill>
              </a:rPr>
              <a:t>Team development Stages in Brief</a:t>
            </a:r>
          </a:p>
        </p:txBody>
      </p:sp>
      <p:sp>
        <p:nvSpPr>
          <p:cNvPr id="3" name="Segnaposto contenuto 2"/>
          <p:cNvSpPr>
            <a:spLocks noGrp="1"/>
          </p:cNvSpPr>
          <p:nvPr>
            <p:ph idx="1"/>
          </p:nvPr>
        </p:nvSpPr>
        <p:spPr>
          <a:xfrm>
            <a:off x="838200" y="1696508"/>
            <a:ext cx="6888982" cy="3402622"/>
          </a:xfrm>
        </p:spPr>
        <p:txBody>
          <a:bodyPr>
            <a:noAutofit/>
          </a:bodyPr>
          <a:lstStyle/>
          <a:p>
            <a:pPr marL="0" indent="0">
              <a:buNone/>
            </a:pPr>
            <a:r>
              <a:rPr lang="en-GB" b="1" dirty="0"/>
              <a:t>Performing: </a:t>
            </a:r>
            <a:endParaRPr lang="en-US" dirty="0"/>
          </a:p>
          <a:p>
            <a:r>
              <a:rPr lang="en-US" dirty="0"/>
              <a:t>This is the final stage of team development.</a:t>
            </a:r>
            <a:r>
              <a:rPr lang="en-US" altLang="it-IT" dirty="0"/>
              <a:t> </a:t>
            </a:r>
          </a:p>
          <a:p>
            <a:r>
              <a:rPr lang="en-US" altLang="it-IT" dirty="0"/>
              <a:t>A fully functional group structure allows the group to focus on performing the task at hand</a:t>
            </a:r>
            <a:r>
              <a:rPr lang="en-US" dirty="0"/>
              <a:t> </a:t>
            </a:r>
          </a:p>
          <a:p>
            <a:r>
              <a:rPr lang="en-US" dirty="0"/>
              <a:t>as an highly effective, problem-solving unit. </a:t>
            </a:r>
          </a:p>
        </p:txBody>
      </p:sp>
      <p:sp>
        <p:nvSpPr>
          <p:cNvPr id="4" name="Segnaposto numero diapositiva 3"/>
          <p:cNvSpPr>
            <a:spLocks noGrp="1"/>
          </p:cNvSpPr>
          <p:nvPr>
            <p:ph type="sldNum" sz="quarter" idx="12"/>
          </p:nvPr>
        </p:nvSpPr>
        <p:spPr/>
        <p:txBody>
          <a:bodyPr/>
          <a:lstStyle/>
          <a:p>
            <a:fld id="{79613D2F-1235-4D3C-8D26-D4D79EEE859A}" type="slidenum">
              <a:rPr lang="en-GB" smtClean="0"/>
              <a:t>13</a:t>
            </a:fld>
            <a:r>
              <a:rPr lang="en-GB" dirty="0"/>
              <a:t> </a:t>
            </a:r>
          </a:p>
        </p:txBody>
      </p:sp>
      <p:pic>
        <p:nvPicPr>
          <p:cNvPr id="5" name="Picture 2" descr="Risultati immagini per team development"/>
          <p:cNvPicPr>
            <a:picLocks noChangeAspect="1" noChangeArrowheads="1"/>
          </p:cNvPicPr>
          <p:nvPr/>
        </p:nvPicPr>
        <p:blipFill rotWithShape="1">
          <a:blip r:embed="rId2">
            <a:extLst>
              <a:ext uri="{28A0092B-C50C-407E-A947-70E740481C1C}">
                <a14:useLocalDpi xmlns:a14="http://schemas.microsoft.com/office/drawing/2010/main" val="0"/>
              </a:ext>
            </a:extLst>
          </a:blip>
          <a:srcRect l="75389" t="19244"/>
          <a:stretch/>
        </p:blipFill>
        <p:spPr bwMode="auto">
          <a:xfrm>
            <a:off x="7948247" y="2430162"/>
            <a:ext cx="3225521" cy="370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09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en-GB" b="1" dirty="0">
                <a:solidFill>
                  <a:srgbClr val="002060"/>
                </a:solidFill>
              </a:rPr>
              <a:t>Team development Stages in Brief</a:t>
            </a:r>
          </a:p>
        </p:txBody>
      </p:sp>
      <p:sp>
        <p:nvSpPr>
          <p:cNvPr id="3" name="Segnaposto contenuto 2"/>
          <p:cNvSpPr>
            <a:spLocks noGrp="1"/>
          </p:cNvSpPr>
          <p:nvPr>
            <p:ph idx="1"/>
          </p:nvPr>
        </p:nvSpPr>
        <p:spPr>
          <a:xfrm>
            <a:off x="838200" y="1325563"/>
            <a:ext cx="6888982" cy="3402622"/>
          </a:xfrm>
        </p:spPr>
        <p:txBody>
          <a:bodyPr>
            <a:noAutofit/>
          </a:bodyPr>
          <a:lstStyle/>
          <a:p>
            <a:pPr marL="0" indent="0">
              <a:buNone/>
            </a:pPr>
            <a:r>
              <a:rPr lang="en-GB" b="1" dirty="0"/>
              <a:t>Adjourning: </a:t>
            </a:r>
            <a:endParaRPr lang="en-GB" dirty="0"/>
          </a:p>
          <a:p>
            <a:pPr>
              <a:spcBef>
                <a:spcPct val="50000"/>
              </a:spcBef>
            </a:pPr>
            <a:r>
              <a:rPr lang="en-US" dirty="0"/>
              <a:t>As a project comes to an end or a team member leaves. </a:t>
            </a:r>
          </a:p>
          <a:p>
            <a:pPr>
              <a:spcBef>
                <a:spcPct val="50000"/>
              </a:spcBef>
            </a:pPr>
            <a:r>
              <a:rPr lang="en-US" dirty="0"/>
              <a:t>This is not a developmental stage but one of closure </a:t>
            </a:r>
            <a:r>
              <a:rPr lang="en-US" altLang="it-IT" dirty="0"/>
              <a:t>characterized by concern with wrapping up activities rather than performance.</a:t>
            </a:r>
          </a:p>
          <a:p>
            <a:r>
              <a:rPr lang="en-US" altLang="it-IT" dirty="0"/>
              <a:t>This is an exciting time but a sad one as well.  There is a sense of fulfillment together with loss of team unity.</a:t>
            </a:r>
          </a:p>
          <a:p>
            <a:pPr marL="0" indent="0">
              <a:buNone/>
            </a:pPr>
            <a:endParaRPr lang="en-GB" sz="2400" dirty="0"/>
          </a:p>
        </p:txBody>
      </p:sp>
      <p:sp>
        <p:nvSpPr>
          <p:cNvPr id="4" name="Segnaposto numero diapositiva 3"/>
          <p:cNvSpPr>
            <a:spLocks noGrp="1"/>
          </p:cNvSpPr>
          <p:nvPr>
            <p:ph type="sldNum" sz="quarter" idx="12"/>
          </p:nvPr>
        </p:nvSpPr>
        <p:spPr/>
        <p:txBody>
          <a:bodyPr/>
          <a:lstStyle/>
          <a:p>
            <a:fld id="{79613D2F-1235-4D3C-8D26-D4D79EEE859A}" type="slidenum">
              <a:rPr lang="en-GB" smtClean="0"/>
              <a:t>14</a:t>
            </a:fld>
            <a:r>
              <a:rPr lang="en-GB" dirty="0"/>
              <a:t> </a:t>
            </a:r>
          </a:p>
        </p:txBody>
      </p:sp>
      <p:pic>
        <p:nvPicPr>
          <p:cNvPr id="6" name="Immagine 5"/>
          <p:cNvPicPr>
            <a:picLocks noChangeAspect="1"/>
          </p:cNvPicPr>
          <p:nvPr/>
        </p:nvPicPr>
        <p:blipFill>
          <a:blip r:embed="rId2"/>
          <a:stretch>
            <a:fillRect/>
          </a:stretch>
        </p:blipFill>
        <p:spPr>
          <a:xfrm>
            <a:off x="8109334" y="1325563"/>
            <a:ext cx="3371850" cy="4600575"/>
          </a:xfrm>
          <a:prstGeom prst="rect">
            <a:avLst/>
          </a:prstGeom>
        </p:spPr>
      </p:pic>
    </p:spTree>
    <p:extLst>
      <p:ext uri="{BB962C8B-B14F-4D97-AF65-F5344CB8AC3E}">
        <p14:creationId xmlns:p14="http://schemas.microsoft.com/office/powerpoint/2010/main" val="1888790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9126"/>
            <a:ext cx="10515600" cy="1325563"/>
          </a:xfrm>
        </p:spPr>
        <p:txBody>
          <a:bodyPr/>
          <a:lstStyle/>
          <a:p>
            <a:r>
              <a:rPr lang="en-GB" b="1" dirty="0">
                <a:solidFill>
                  <a:srgbClr val="002060"/>
                </a:solidFill>
              </a:rPr>
              <a:t>Basic Facts about Team Development </a:t>
            </a:r>
          </a:p>
        </p:txBody>
      </p:sp>
      <p:sp>
        <p:nvSpPr>
          <p:cNvPr id="4" name="Segnaposto numero diapositiva 3"/>
          <p:cNvSpPr>
            <a:spLocks noGrp="1"/>
          </p:cNvSpPr>
          <p:nvPr>
            <p:ph type="sldNum" sz="quarter" idx="12"/>
          </p:nvPr>
        </p:nvSpPr>
        <p:spPr/>
        <p:txBody>
          <a:bodyPr/>
          <a:lstStyle/>
          <a:p>
            <a:fld id="{79613D2F-1235-4D3C-8D26-D4D79EEE859A}" type="slidenum">
              <a:rPr lang="en-GB" smtClean="0"/>
              <a:t>15</a:t>
            </a:fld>
            <a:r>
              <a:rPr lang="en-GB" dirty="0"/>
              <a:t> </a:t>
            </a:r>
          </a:p>
        </p:txBody>
      </p:sp>
      <p:pic>
        <p:nvPicPr>
          <p:cNvPr id="4102" name="Picture 6" descr="https://mercureaace2013.files.wordpress.com/2013/01/groupstages.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561681" y="2240651"/>
            <a:ext cx="8636627" cy="4083870"/>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p:cNvSpPr/>
          <p:nvPr/>
        </p:nvSpPr>
        <p:spPr>
          <a:xfrm>
            <a:off x="5901862" y="6292691"/>
            <a:ext cx="6096000" cy="246221"/>
          </a:xfrm>
          <a:prstGeom prst="rect">
            <a:avLst/>
          </a:prstGeom>
        </p:spPr>
        <p:txBody>
          <a:bodyPr>
            <a:spAutoFit/>
          </a:bodyPr>
          <a:lstStyle/>
          <a:p>
            <a:r>
              <a:rPr lang="en-GB" sz="1000" dirty="0"/>
              <a:t>*https://mercureaace2013.files.wordpress.com/2013/01/groupstages.png</a:t>
            </a:r>
          </a:p>
        </p:txBody>
      </p:sp>
      <p:sp>
        <p:nvSpPr>
          <p:cNvPr id="11" name="Rettangolo 10"/>
          <p:cNvSpPr/>
          <p:nvPr/>
        </p:nvSpPr>
        <p:spPr>
          <a:xfrm>
            <a:off x="838200" y="1370562"/>
            <a:ext cx="11143881" cy="830997"/>
          </a:xfrm>
          <a:prstGeom prst="rect">
            <a:avLst/>
          </a:prstGeom>
        </p:spPr>
        <p:txBody>
          <a:bodyPr wrap="square">
            <a:spAutoFit/>
          </a:bodyPr>
          <a:lstStyle/>
          <a:p>
            <a:r>
              <a:rPr lang="en-US" sz="2400" dirty="0"/>
              <a:t>It takes time to reach the “performing” stage; It’s normal for teams to go through ups and downs particularly in the early period(“storming”)</a:t>
            </a:r>
            <a:endParaRPr lang="en-GB" sz="2400" dirty="0"/>
          </a:p>
        </p:txBody>
      </p:sp>
    </p:spTree>
    <p:extLst>
      <p:ext uri="{BB962C8B-B14F-4D97-AF65-F5344CB8AC3E}">
        <p14:creationId xmlns:p14="http://schemas.microsoft.com/office/powerpoint/2010/main" val="707204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en-GB" b="1" dirty="0">
                <a:solidFill>
                  <a:srgbClr val="002060"/>
                </a:solidFill>
              </a:rPr>
              <a:t>KEYS</a:t>
            </a:r>
          </a:p>
        </p:txBody>
      </p:sp>
      <p:sp>
        <p:nvSpPr>
          <p:cNvPr id="4" name="Segnaposto numero diapositiva 3"/>
          <p:cNvSpPr>
            <a:spLocks noGrp="1"/>
          </p:cNvSpPr>
          <p:nvPr>
            <p:ph type="sldNum" sz="quarter" idx="12"/>
          </p:nvPr>
        </p:nvSpPr>
        <p:spPr/>
        <p:txBody>
          <a:bodyPr/>
          <a:lstStyle/>
          <a:p>
            <a:fld id="{79613D2F-1235-4D3C-8D26-D4D79EEE859A}" type="slidenum">
              <a:rPr lang="en-GB" smtClean="0"/>
              <a:t>16</a:t>
            </a:fld>
            <a:r>
              <a:rPr lang="en-GB" dirty="0"/>
              <a:t> </a:t>
            </a:r>
          </a:p>
        </p:txBody>
      </p:sp>
      <p:sp>
        <p:nvSpPr>
          <p:cNvPr id="5" name="Rettangolo 4"/>
          <p:cNvSpPr/>
          <p:nvPr/>
        </p:nvSpPr>
        <p:spPr>
          <a:xfrm>
            <a:off x="927797" y="1578486"/>
            <a:ext cx="6096000" cy="4524315"/>
          </a:xfrm>
          <a:prstGeom prst="rect">
            <a:avLst/>
          </a:prstGeom>
        </p:spPr>
        <p:txBody>
          <a:bodyPr>
            <a:spAutoFit/>
          </a:bodyPr>
          <a:lstStyle/>
          <a:p>
            <a:pPr marL="457200" indent="-457200">
              <a:buFont typeface="Arial" panose="020B0604020202020204" pitchFamily="34" charset="0"/>
              <a:buChar char="•"/>
            </a:pPr>
            <a:r>
              <a:rPr lang="en-US" sz="2800" b="1" dirty="0"/>
              <a:t>Keys to Enhance Your Supervisory Success </a:t>
            </a:r>
            <a:r>
              <a:rPr lang="en-US" sz="2800" dirty="0"/>
              <a:t>by University of California, Berkeley</a:t>
            </a:r>
          </a:p>
          <a:p>
            <a:pPr marL="457200" indent="-457200">
              <a:buFont typeface="Arial" panose="020B0604020202020204" pitchFamily="34" charset="0"/>
              <a:buChar char="•"/>
            </a:pPr>
            <a:r>
              <a:rPr lang="en-US" sz="2800" dirty="0"/>
              <a:t>Table referring to team development  stages and leadership objectives</a:t>
            </a:r>
          </a:p>
          <a:p>
            <a:pPr marL="457200" indent="-457200">
              <a:buFont typeface="Arial" panose="020B0604020202020204" pitchFamily="34" charset="0"/>
              <a:buChar char="•"/>
            </a:pPr>
            <a:r>
              <a:rPr lang="en-US" sz="2800" dirty="0"/>
              <a:t>Multiple exercises and tools proposed according to the stage</a:t>
            </a:r>
          </a:p>
          <a:p>
            <a:pPr marL="457200" indent="-457200">
              <a:buFont typeface="Arial" panose="020B0604020202020204" pitchFamily="34" charset="0"/>
              <a:buChar char="•"/>
            </a:pPr>
            <a:r>
              <a:rPr lang="en-US" sz="2800" dirty="0"/>
              <a:t>Useful external references to delve into </a:t>
            </a:r>
          </a:p>
          <a:p>
            <a:pPr lvl="2"/>
            <a:endParaRPr lang="it-IT" sz="1200" dirty="0">
              <a:solidFill>
                <a:srgbClr val="002060"/>
              </a:solidFill>
              <a:hlinkClick r:id="rId2"/>
            </a:endParaRPr>
          </a:p>
          <a:p>
            <a:pPr lvl="2"/>
            <a:endParaRPr lang="it-IT" sz="1200" dirty="0">
              <a:solidFill>
                <a:srgbClr val="002060"/>
              </a:solidFill>
              <a:hlinkClick r:id="rId2"/>
            </a:endParaRPr>
          </a:p>
          <a:p>
            <a:pPr lvl="2"/>
            <a:r>
              <a:rPr lang="en-US" sz="1200" dirty="0"/>
              <a:t>Find it @ http://hr.berkeley.edu/sites/default/files/keys-teambuildingtoolkit.pdf </a:t>
            </a:r>
            <a:endParaRPr lang="en-GB" sz="1200" dirty="0"/>
          </a:p>
        </p:txBody>
      </p:sp>
      <p:pic>
        <p:nvPicPr>
          <p:cNvPr id="7170" name="Picture 2" descr="Risultati immagini per keys in a ring"/>
          <p:cNvPicPr>
            <a:picLocks noChangeAspect="1" noChangeArrowheads="1"/>
          </p:cNvPicPr>
          <p:nvPr/>
        </p:nvPicPr>
        <p:blipFill>
          <a:blip r:embed="rId3">
            <a:clrChange>
              <a:clrFrom>
                <a:srgbClr val="FFFFFF"/>
              </a:clrFrom>
              <a:clrTo>
                <a:srgbClr val="FFFFFF">
                  <a:alpha val="0"/>
                </a:srgbClr>
              </a:clrTo>
            </a:clrChange>
            <a:duotone>
              <a:schemeClr val="accent6">
                <a:shade val="45000"/>
                <a:satMod val="135000"/>
              </a:schemeClr>
              <a:prstClr val="white"/>
            </a:duotone>
            <a:extLst>
              <a:ext uri="{BEBA8EAE-BF5A-486C-A8C5-ECC9F3942E4B}">
                <a14:imgProps xmlns:a14="http://schemas.microsoft.com/office/drawing/2010/main">
                  <a14:imgLayer r:embed="rId4">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6792948" y="906727"/>
            <a:ext cx="4792802" cy="479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508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en-GB" b="1" dirty="0">
                <a:solidFill>
                  <a:srgbClr val="002060"/>
                </a:solidFill>
              </a:rPr>
              <a:t>How to approach any TD Activity</a:t>
            </a:r>
          </a:p>
        </p:txBody>
      </p:sp>
      <p:sp>
        <p:nvSpPr>
          <p:cNvPr id="4" name="Segnaposto numero diapositiva 3"/>
          <p:cNvSpPr>
            <a:spLocks noGrp="1"/>
          </p:cNvSpPr>
          <p:nvPr>
            <p:ph type="sldNum" sz="quarter" idx="12"/>
          </p:nvPr>
        </p:nvSpPr>
        <p:spPr/>
        <p:txBody>
          <a:bodyPr/>
          <a:lstStyle/>
          <a:p>
            <a:fld id="{79613D2F-1235-4D3C-8D26-D4D79EEE859A}" type="slidenum">
              <a:rPr lang="en-GB" smtClean="0"/>
              <a:t>17</a:t>
            </a:fld>
            <a:r>
              <a:rPr lang="en-GB" dirty="0"/>
              <a:t> </a:t>
            </a:r>
          </a:p>
        </p:txBody>
      </p:sp>
      <p:sp>
        <p:nvSpPr>
          <p:cNvPr id="3" name="Rettangolo 2"/>
          <p:cNvSpPr/>
          <p:nvPr/>
        </p:nvSpPr>
        <p:spPr>
          <a:xfrm>
            <a:off x="838200" y="1848689"/>
            <a:ext cx="11149484" cy="3108543"/>
          </a:xfrm>
          <a:prstGeom prst="rect">
            <a:avLst/>
          </a:prstGeom>
        </p:spPr>
        <p:txBody>
          <a:bodyPr wrap="square">
            <a:spAutoFit/>
          </a:bodyPr>
          <a:lstStyle/>
          <a:p>
            <a:r>
              <a:rPr lang="en-US" sz="2800" b="1" dirty="0"/>
              <a:t>Step 1. Before: </a:t>
            </a:r>
            <a:r>
              <a:rPr lang="en-US" sz="2800" dirty="0"/>
              <a:t>Select an activity that's good for your team  (Start with a clear objective in mind)</a:t>
            </a:r>
          </a:p>
          <a:p>
            <a:r>
              <a:rPr lang="en-US" sz="2800" b="1" dirty="0"/>
              <a:t>Step 2. Before: </a:t>
            </a:r>
            <a:r>
              <a:rPr lang="en-US" sz="2800" dirty="0"/>
              <a:t>Prepare for your team-building activity (Read, Obtain materials, Anticipate problems)</a:t>
            </a:r>
          </a:p>
          <a:p>
            <a:endParaRPr lang="en-US" sz="2800" dirty="0"/>
          </a:p>
          <a:p>
            <a:r>
              <a:rPr lang="en-US" sz="2800" b="1" dirty="0"/>
              <a:t>Step 3. During: </a:t>
            </a:r>
            <a:r>
              <a:rPr lang="en-US" sz="2800" dirty="0"/>
              <a:t>Explain the activity to the team (and why you are doing it.) </a:t>
            </a:r>
          </a:p>
          <a:p>
            <a:r>
              <a:rPr lang="en-US" sz="2800" b="1" dirty="0"/>
              <a:t>Step 4. During: </a:t>
            </a:r>
            <a:r>
              <a:rPr lang="en-US" sz="2800" dirty="0"/>
              <a:t>Check for understanding before beginning </a:t>
            </a:r>
          </a:p>
        </p:txBody>
      </p:sp>
      <p:sp>
        <p:nvSpPr>
          <p:cNvPr id="5" name="Rettangolo 4"/>
          <p:cNvSpPr/>
          <p:nvPr/>
        </p:nvSpPr>
        <p:spPr>
          <a:xfrm>
            <a:off x="7448730" y="6102434"/>
            <a:ext cx="3462807" cy="253916"/>
          </a:xfrm>
          <a:prstGeom prst="rect">
            <a:avLst/>
          </a:prstGeom>
        </p:spPr>
        <p:txBody>
          <a:bodyPr wrap="none">
            <a:spAutoFit/>
          </a:bodyPr>
          <a:lstStyle/>
          <a:p>
            <a:r>
              <a:rPr lang="en-US" sz="1050" dirty="0"/>
              <a:t>*KEYS - Keys to Enhance Your Supervisory Success </a:t>
            </a:r>
            <a:r>
              <a:rPr lang="en-US" sz="1050" dirty="0" err="1"/>
              <a:t>pg</a:t>
            </a:r>
            <a:r>
              <a:rPr lang="en-US" sz="1050" dirty="0"/>
              <a:t> 12-13 </a:t>
            </a:r>
            <a:endParaRPr lang="en-GB" sz="1050" dirty="0"/>
          </a:p>
        </p:txBody>
      </p:sp>
    </p:spTree>
    <p:extLst>
      <p:ext uri="{BB962C8B-B14F-4D97-AF65-F5344CB8AC3E}">
        <p14:creationId xmlns:p14="http://schemas.microsoft.com/office/powerpoint/2010/main" val="4191562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en-GB" b="1" dirty="0">
                <a:solidFill>
                  <a:srgbClr val="002060"/>
                </a:solidFill>
              </a:rPr>
              <a:t>How to approach any TD Activity</a:t>
            </a:r>
          </a:p>
        </p:txBody>
      </p:sp>
      <p:sp>
        <p:nvSpPr>
          <p:cNvPr id="4" name="Segnaposto numero diapositiva 3"/>
          <p:cNvSpPr>
            <a:spLocks noGrp="1"/>
          </p:cNvSpPr>
          <p:nvPr>
            <p:ph type="sldNum" sz="quarter" idx="12"/>
          </p:nvPr>
        </p:nvSpPr>
        <p:spPr/>
        <p:txBody>
          <a:bodyPr/>
          <a:lstStyle/>
          <a:p>
            <a:fld id="{79613D2F-1235-4D3C-8D26-D4D79EEE859A}" type="slidenum">
              <a:rPr lang="en-GB" smtClean="0"/>
              <a:t>18</a:t>
            </a:fld>
            <a:r>
              <a:rPr lang="en-GB" dirty="0"/>
              <a:t> </a:t>
            </a:r>
          </a:p>
        </p:txBody>
      </p:sp>
      <p:sp>
        <p:nvSpPr>
          <p:cNvPr id="3" name="Rettangolo 2"/>
          <p:cNvSpPr/>
          <p:nvPr/>
        </p:nvSpPr>
        <p:spPr>
          <a:xfrm>
            <a:off x="838200" y="1697964"/>
            <a:ext cx="11149484" cy="3108543"/>
          </a:xfrm>
          <a:prstGeom prst="rect">
            <a:avLst/>
          </a:prstGeom>
        </p:spPr>
        <p:txBody>
          <a:bodyPr wrap="square">
            <a:spAutoFit/>
          </a:bodyPr>
          <a:lstStyle/>
          <a:p>
            <a:r>
              <a:rPr lang="en-US" sz="2800" b="1" dirty="0"/>
              <a:t>Step 5. During: </a:t>
            </a:r>
            <a:r>
              <a:rPr lang="en-US" sz="2800" dirty="0"/>
              <a:t>Run the activity (Don't stop the activity unless it really runs amuck.) </a:t>
            </a:r>
          </a:p>
          <a:p>
            <a:r>
              <a:rPr lang="en-US" sz="2800" b="1" dirty="0"/>
              <a:t>Step 6. During: </a:t>
            </a:r>
            <a:r>
              <a:rPr lang="en-US" sz="2800" dirty="0"/>
              <a:t>Debrief the activity (Watch for indications of agreement with what is being said by others.) </a:t>
            </a:r>
          </a:p>
          <a:p>
            <a:endParaRPr lang="en-US" sz="2800" dirty="0"/>
          </a:p>
          <a:p>
            <a:r>
              <a:rPr lang="en-US" sz="2800" b="1" dirty="0"/>
              <a:t>Step 7. After: </a:t>
            </a:r>
            <a:r>
              <a:rPr lang="en-US" sz="2800" dirty="0"/>
              <a:t>Reinforce the learning back on the job (Refer to the activity and the lessons learned often)</a:t>
            </a:r>
            <a:endParaRPr lang="en-GB" sz="2800" dirty="0"/>
          </a:p>
        </p:txBody>
      </p:sp>
      <p:sp>
        <p:nvSpPr>
          <p:cNvPr id="5" name="Rettangolo 4"/>
          <p:cNvSpPr/>
          <p:nvPr/>
        </p:nvSpPr>
        <p:spPr>
          <a:xfrm>
            <a:off x="7448730" y="6102434"/>
            <a:ext cx="3462807" cy="253916"/>
          </a:xfrm>
          <a:prstGeom prst="rect">
            <a:avLst/>
          </a:prstGeom>
        </p:spPr>
        <p:txBody>
          <a:bodyPr wrap="none">
            <a:spAutoFit/>
          </a:bodyPr>
          <a:lstStyle/>
          <a:p>
            <a:r>
              <a:rPr lang="en-US" sz="1050" dirty="0"/>
              <a:t>*KEYS - Keys to Enhance Your Supervisory Success </a:t>
            </a:r>
            <a:r>
              <a:rPr lang="en-US" sz="1050" dirty="0" err="1"/>
              <a:t>pg</a:t>
            </a:r>
            <a:r>
              <a:rPr lang="en-US" sz="1050" dirty="0"/>
              <a:t> 12-13 </a:t>
            </a:r>
            <a:endParaRPr lang="en-GB" sz="1050" dirty="0"/>
          </a:p>
        </p:txBody>
      </p:sp>
    </p:spTree>
    <p:extLst>
      <p:ext uri="{BB962C8B-B14F-4D97-AF65-F5344CB8AC3E}">
        <p14:creationId xmlns:p14="http://schemas.microsoft.com/office/powerpoint/2010/main" val="3124692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47540"/>
            <a:ext cx="10515600" cy="1325563"/>
          </a:xfrm>
        </p:spPr>
        <p:txBody>
          <a:bodyPr/>
          <a:lstStyle/>
          <a:p>
            <a:r>
              <a:rPr lang="en-GB" b="1" dirty="0">
                <a:solidFill>
                  <a:srgbClr val="002060"/>
                </a:solidFill>
              </a:rPr>
              <a:t>Forming Stage </a:t>
            </a:r>
          </a:p>
        </p:txBody>
      </p:sp>
      <p:sp>
        <p:nvSpPr>
          <p:cNvPr id="4" name="Segnaposto numero diapositiva 3"/>
          <p:cNvSpPr>
            <a:spLocks noGrp="1"/>
          </p:cNvSpPr>
          <p:nvPr>
            <p:ph type="sldNum" sz="quarter" idx="12"/>
          </p:nvPr>
        </p:nvSpPr>
        <p:spPr/>
        <p:txBody>
          <a:bodyPr/>
          <a:lstStyle/>
          <a:p>
            <a:fld id="{79613D2F-1235-4D3C-8D26-D4D79EEE859A}" type="slidenum">
              <a:rPr lang="en-GB" smtClean="0"/>
              <a:t>19</a:t>
            </a:fld>
            <a:r>
              <a:rPr lang="en-GB" dirty="0"/>
              <a:t> </a:t>
            </a:r>
          </a:p>
        </p:txBody>
      </p:sp>
      <p:sp>
        <p:nvSpPr>
          <p:cNvPr id="7" name="Rettangolo 6"/>
          <p:cNvSpPr/>
          <p:nvPr/>
        </p:nvSpPr>
        <p:spPr>
          <a:xfrm>
            <a:off x="838200" y="1348950"/>
            <a:ext cx="4246685" cy="6186309"/>
          </a:xfrm>
          <a:prstGeom prst="rect">
            <a:avLst/>
          </a:prstGeom>
        </p:spPr>
        <p:txBody>
          <a:bodyPr wrap="square">
            <a:spAutoFit/>
          </a:bodyPr>
          <a:lstStyle/>
          <a:p>
            <a:r>
              <a:rPr lang="en-GB" sz="2400" dirty="0"/>
              <a:t>	</a:t>
            </a:r>
          </a:p>
          <a:p>
            <a:r>
              <a:rPr lang="en-GB" sz="2400" b="1" dirty="0"/>
              <a:t>Focus: </a:t>
            </a:r>
            <a:r>
              <a:rPr lang="en-GB" sz="2400" dirty="0"/>
              <a:t>Orientation </a:t>
            </a:r>
          </a:p>
          <a:p>
            <a:r>
              <a:rPr lang="en-US" sz="2400" b="1" dirty="0"/>
              <a:t>Team Behavior: </a:t>
            </a:r>
            <a:r>
              <a:rPr lang="en-US" sz="2400" dirty="0"/>
              <a:t>Dependence on leader </a:t>
            </a:r>
          </a:p>
          <a:p>
            <a:r>
              <a:rPr lang="en-GB" sz="2400" b="1" dirty="0"/>
              <a:t>Leader Role: </a:t>
            </a:r>
            <a:r>
              <a:rPr lang="en-GB" sz="2400" dirty="0"/>
              <a:t>Direct 	</a:t>
            </a:r>
          </a:p>
          <a:p>
            <a:r>
              <a:rPr lang="en-GB" sz="2400" b="1" dirty="0"/>
              <a:t>Leader Activities: </a:t>
            </a:r>
            <a:endParaRPr lang="en-GB" sz="2400" dirty="0"/>
          </a:p>
          <a:p>
            <a:r>
              <a:rPr lang="en-US" sz="2400" dirty="0"/>
              <a:t>• Outline objectives, roles, working procedures </a:t>
            </a:r>
          </a:p>
          <a:p>
            <a:r>
              <a:rPr lang="en-GB" sz="2400" dirty="0"/>
              <a:t>• Communicate expectations </a:t>
            </a:r>
          </a:p>
          <a:p>
            <a:r>
              <a:rPr lang="en-GB" sz="2400" dirty="0"/>
              <a:t>• Establish ground rules </a:t>
            </a:r>
          </a:p>
          <a:p>
            <a:r>
              <a:rPr lang="en-US" sz="2400" dirty="0"/>
              <a:t>• Learn about your team members </a:t>
            </a:r>
          </a:p>
          <a:p>
            <a:r>
              <a:rPr lang="en-US" sz="2400" dirty="0"/>
              <a:t>• Provide opportunities for team to get acquainted </a:t>
            </a:r>
          </a:p>
          <a:p>
            <a:r>
              <a:rPr lang="en-GB" sz="2400" dirty="0"/>
              <a:t>	</a:t>
            </a:r>
          </a:p>
          <a:p>
            <a:pPr marL="457200" indent="-457200">
              <a:buFont typeface="Arial" panose="020B0604020202020204" pitchFamily="34" charset="0"/>
              <a:buChar char="•"/>
            </a:pPr>
            <a:endParaRPr lang="en-US" sz="3600" dirty="0"/>
          </a:p>
        </p:txBody>
      </p:sp>
      <p:sp>
        <p:nvSpPr>
          <p:cNvPr id="8" name="Rettangolo 7"/>
          <p:cNvSpPr/>
          <p:nvPr/>
        </p:nvSpPr>
        <p:spPr>
          <a:xfrm>
            <a:off x="5253685" y="5775612"/>
            <a:ext cx="4225837" cy="253916"/>
          </a:xfrm>
          <a:prstGeom prst="rect">
            <a:avLst/>
          </a:prstGeom>
        </p:spPr>
        <p:txBody>
          <a:bodyPr wrap="none">
            <a:spAutoFit/>
          </a:bodyPr>
          <a:lstStyle/>
          <a:p>
            <a:pPr algn="r"/>
            <a:r>
              <a:rPr lang="it-IT" sz="1050" dirty="0"/>
              <a:t>*http://hr.berkeley.edu/sites/default/files/keys-teambuildingtoolkit.pdf  </a:t>
            </a:r>
          </a:p>
        </p:txBody>
      </p:sp>
      <p:sp>
        <p:nvSpPr>
          <p:cNvPr id="3" name="Rettangolo 2"/>
          <p:cNvSpPr/>
          <p:nvPr/>
        </p:nvSpPr>
        <p:spPr>
          <a:xfrm>
            <a:off x="5761763" y="1999925"/>
            <a:ext cx="6096000" cy="4216539"/>
          </a:xfrm>
          <a:prstGeom prst="rect">
            <a:avLst/>
          </a:prstGeom>
        </p:spPr>
        <p:txBody>
          <a:bodyPr>
            <a:spAutoFit/>
          </a:bodyPr>
          <a:lstStyle/>
          <a:p>
            <a:r>
              <a:rPr lang="en-GB" sz="2800" b="1" dirty="0"/>
              <a:t>Suggested Team Exercises and Tools: </a:t>
            </a:r>
            <a:endParaRPr lang="en-GB" sz="2800" dirty="0">
              <a:latin typeface="Calibri" panose="020F0502020204030204" pitchFamily="34" charset="0"/>
            </a:endParaRPr>
          </a:p>
          <a:p>
            <a:r>
              <a:rPr lang="en-US" sz="2400" dirty="0"/>
              <a:t>• </a:t>
            </a:r>
            <a:r>
              <a:rPr lang="en-US" sz="2400" dirty="0">
                <a:solidFill>
                  <a:srgbClr val="000000"/>
                </a:solidFill>
                <a:latin typeface="Calibri" panose="020F0502020204030204" pitchFamily="34" charset="0"/>
              </a:rPr>
              <a:t>Exercise – Shared Values, pgs. 23-24 </a:t>
            </a:r>
          </a:p>
          <a:p>
            <a:r>
              <a:rPr lang="en-US" sz="2400" dirty="0"/>
              <a:t>• </a:t>
            </a:r>
            <a:r>
              <a:rPr lang="en-US" sz="2400" dirty="0">
                <a:solidFill>
                  <a:srgbClr val="000000"/>
                </a:solidFill>
                <a:latin typeface="Calibri" panose="020F0502020204030204" pitchFamily="34" charset="0"/>
              </a:rPr>
              <a:t>Exercise – Developing </a:t>
            </a:r>
            <a:r>
              <a:rPr lang="en-US" sz="2400">
                <a:solidFill>
                  <a:srgbClr val="000000"/>
                </a:solidFill>
                <a:latin typeface="Calibri" panose="020F0502020204030204" pitchFamily="34" charset="0"/>
              </a:rPr>
              <a:t>a Mission, </a:t>
            </a:r>
            <a:r>
              <a:rPr lang="en-US" sz="2400" dirty="0">
                <a:solidFill>
                  <a:srgbClr val="000000"/>
                </a:solidFill>
                <a:latin typeface="Calibri" panose="020F0502020204030204" pitchFamily="34" charset="0"/>
              </a:rPr>
              <a:t>pgs. 27-28</a:t>
            </a:r>
          </a:p>
          <a:p>
            <a:r>
              <a:rPr lang="en-US" sz="2400" dirty="0"/>
              <a:t>• </a:t>
            </a:r>
            <a:r>
              <a:rPr lang="en-US" sz="2400" dirty="0">
                <a:solidFill>
                  <a:srgbClr val="000000"/>
                </a:solidFill>
                <a:latin typeface="Calibri" panose="020F0502020204030204" pitchFamily="34" charset="0"/>
              </a:rPr>
              <a:t>Exercise – Sweet Stories, pgs. 44-45</a:t>
            </a:r>
          </a:p>
          <a:p>
            <a:endParaRPr lang="en-US" sz="2400" dirty="0">
              <a:solidFill>
                <a:srgbClr val="000000"/>
              </a:solidFill>
              <a:latin typeface="Calibri" panose="020F0502020204030204" pitchFamily="34" charset="0"/>
            </a:endParaRPr>
          </a:p>
          <a:p>
            <a:r>
              <a:rPr lang="en-US" sz="2400" dirty="0"/>
              <a:t>• Tool – Setting Team Ground Rules, pgs. 29-30 </a:t>
            </a:r>
          </a:p>
          <a:p>
            <a:r>
              <a:rPr lang="en-US" sz="2400" dirty="0"/>
              <a:t>• </a:t>
            </a:r>
            <a:r>
              <a:rPr lang="en-GB" sz="2400" dirty="0"/>
              <a:t>Tool – Project Charter Instructions &amp; Template, pgs. 31-38 </a:t>
            </a:r>
          </a:p>
          <a:p>
            <a:r>
              <a:rPr lang="en-GB" sz="2400" dirty="0"/>
              <a:t>	</a:t>
            </a:r>
          </a:p>
          <a:p>
            <a:r>
              <a:rPr lang="en-US" sz="2400" dirty="0">
                <a:solidFill>
                  <a:srgbClr val="000000"/>
                </a:solidFill>
                <a:latin typeface="Calibri" panose="020F0502020204030204" pitchFamily="34" charset="0"/>
              </a:rPr>
              <a:t> </a:t>
            </a:r>
          </a:p>
          <a:p>
            <a:r>
              <a:rPr lang="en-GB" sz="2400"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723754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47540"/>
            <a:ext cx="10515600" cy="1325563"/>
          </a:xfrm>
        </p:spPr>
        <p:txBody>
          <a:bodyPr/>
          <a:lstStyle/>
          <a:p>
            <a:r>
              <a:rPr lang="en-GB" b="1">
                <a:solidFill>
                  <a:srgbClr val="002060"/>
                </a:solidFill>
              </a:rPr>
              <a:t>What’s A </a:t>
            </a:r>
            <a:r>
              <a:rPr lang="en-GB" b="1" dirty="0">
                <a:solidFill>
                  <a:srgbClr val="002060"/>
                </a:solidFill>
              </a:rPr>
              <a:t>Team?</a:t>
            </a:r>
          </a:p>
        </p:txBody>
      </p:sp>
      <p:sp>
        <p:nvSpPr>
          <p:cNvPr id="3" name="Segnaposto contenuto 2"/>
          <p:cNvSpPr>
            <a:spLocks noGrp="1"/>
          </p:cNvSpPr>
          <p:nvPr>
            <p:ph idx="1"/>
          </p:nvPr>
        </p:nvSpPr>
        <p:spPr>
          <a:xfrm>
            <a:off x="5904433" y="1575291"/>
            <a:ext cx="6095061" cy="3034349"/>
          </a:xfrm>
        </p:spPr>
        <p:txBody>
          <a:bodyPr>
            <a:noAutofit/>
          </a:bodyPr>
          <a:lstStyle/>
          <a:p>
            <a:pPr marL="0" indent="0">
              <a:lnSpc>
                <a:spcPct val="100000"/>
              </a:lnSpc>
              <a:buNone/>
            </a:pPr>
            <a:r>
              <a:rPr lang="en-US" dirty="0"/>
              <a:t>(Together Everyone Achieves More) </a:t>
            </a:r>
          </a:p>
          <a:p>
            <a:pPr marL="0" indent="0">
              <a:lnSpc>
                <a:spcPct val="100000"/>
              </a:lnSpc>
              <a:buNone/>
            </a:pPr>
            <a:r>
              <a:rPr lang="en-US" dirty="0"/>
              <a:t>“A group of people with a full set of complementary skills required to complete a task, job, or project.</a:t>
            </a:r>
          </a:p>
          <a:p>
            <a:pPr marL="0" indent="0">
              <a:lnSpc>
                <a:spcPct val="100000"/>
              </a:lnSpc>
              <a:buNone/>
            </a:pPr>
            <a:r>
              <a:rPr lang="en-US" dirty="0"/>
              <a:t>It is more than just a collection of people when a strong sense of mutual commitment creates </a:t>
            </a:r>
            <a:r>
              <a:rPr lang="en-US" b="1" dirty="0"/>
              <a:t>synergy</a:t>
            </a:r>
            <a:r>
              <a:rPr lang="en-US" dirty="0"/>
              <a:t>, thus generating </a:t>
            </a:r>
            <a:r>
              <a:rPr lang="en-US" b="1" dirty="0"/>
              <a:t>performance greater than </a:t>
            </a:r>
            <a:r>
              <a:rPr lang="en-US" dirty="0"/>
              <a:t>the sum of the performance of its </a:t>
            </a:r>
            <a:r>
              <a:rPr lang="en-US" b="1" dirty="0"/>
              <a:t>individual</a:t>
            </a:r>
            <a:r>
              <a:rPr lang="en-US" dirty="0"/>
              <a:t> members.” </a:t>
            </a:r>
          </a:p>
          <a:p>
            <a:pPr marL="0" indent="0">
              <a:lnSpc>
                <a:spcPct val="100000"/>
              </a:lnSpc>
              <a:buNone/>
            </a:pPr>
            <a:r>
              <a:rPr lang="en-US" sz="1000" dirty="0"/>
              <a:t>*http://www.businessdictionary.com/definition/team.html</a:t>
            </a:r>
          </a:p>
        </p:txBody>
      </p:sp>
      <p:sp>
        <p:nvSpPr>
          <p:cNvPr id="4" name="Segnaposto numero diapositiva 3"/>
          <p:cNvSpPr>
            <a:spLocks noGrp="1"/>
          </p:cNvSpPr>
          <p:nvPr>
            <p:ph type="sldNum" sz="quarter" idx="12"/>
          </p:nvPr>
        </p:nvSpPr>
        <p:spPr>
          <a:xfrm>
            <a:off x="8610600" y="6356350"/>
            <a:ext cx="2743200" cy="365125"/>
          </a:xfrm>
        </p:spPr>
        <p:txBody>
          <a:bodyPr/>
          <a:lstStyle/>
          <a:p>
            <a:fld id="{79613D2F-1235-4D3C-8D26-D4D79EEE859A}" type="slidenum">
              <a:rPr lang="en-GB" smtClean="0"/>
              <a:t>2</a:t>
            </a:fld>
            <a:r>
              <a:rPr lang="en-GB"/>
              <a:t> </a:t>
            </a:r>
            <a:endParaRPr lang="en-GB" dirty="0"/>
          </a:p>
        </p:txBody>
      </p:sp>
      <p:pic>
        <p:nvPicPr>
          <p:cNvPr id="1030" name="Picture 6" descr="Risultati immagini per A team"/>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19" b="100000" l="4844" r="90000"/>
                    </a14:imgEffect>
                  </a14:imgLayer>
                </a14:imgProps>
              </a:ext>
              <a:ext uri="{28A0092B-C50C-407E-A947-70E740481C1C}">
                <a14:useLocalDpi xmlns:a14="http://schemas.microsoft.com/office/drawing/2010/main" val="0"/>
              </a:ext>
            </a:extLst>
          </a:blip>
          <a:srcRect/>
          <a:stretch>
            <a:fillRect/>
          </a:stretch>
        </p:blipFill>
        <p:spPr bwMode="auto">
          <a:xfrm>
            <a:off x="-1" y="2125580"/>
            <a:ext cx="6347415" cy="42992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put penna 10"/>
              <p14:cNvContentPartPr/>
              <p14:nvPr/>
            </p14:nvContentPartPr>
            <p14:xfrm>
              <a:off x="6149512" y="1668153"/>
              <a:ext cx="4892256" cy="421632"/>
            </p14:xfrm>
          </p:contentPart>
        </mc:Choice>
        <mc:Fallback xmlns="">
          <p:pic>
            <p:nvPicPr>
              <p:cNvPr id="11" name="Input penna 10"/>
              <p:cNvPicPr/>
              <p:nvPr/>
            </p:nvPicPr>
            <p:blipFill>
              <a:blip r:embed="rId5"/>
              <a:stretch>
                <a:fillRect/>
              </a:stretch>
            </p:blipFill>
            <p:spPr>
              <a:xfrm>
                <a:off x="6120713" y="1610543"/>
                <a:ext cx="4949854" cy="536852"/>
              </a:xfrm>
              <a:prstGeom prst="rect">
                <a:avLst/>
              </a:prstGeom>
            </p:spPr>
          </p:pic>
        </mc:Fallback>
      </mc:AlternateContent>
    </p:spTree>
    <p:extLst>
      <p:ext uri="{BB962C8B-B14F-4D97-AF65-F5344CB8AC3E}">
        <p14:creationId xmlns:p14="http://schemas.microsoft.com/office/powerpoint/2010/main" val="300465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a:lstStyle/>
          <a:p>
            <a:fld id="{79613D2F-1235-4D3C-8D26-D4D79EEE859A}" type="slidenum">
              <a:rPr lang="en-GB" smtClean="0"/>
              <a:t>20</a:t>
            </a:fld>
            <a:r>
              <a:rPr lang="en-GB" dirty="0"/>
              <a:t> </a:t>
            </a:r>
          </a:p>
        </p:txBody>
      </p:sp>
      <p:sp>
        <p:nvSpPr>
          <p:cNvPr id="7" name="Titolo 1"/>
          <p:cNvSpPr>
            <a:spLocks noGrp="1"/>
          </p:cNvSpPr>
          <p:nvPr>
            <p:ph type="title"/>
          </p:nvPr>
        </p:nvSpPr>
        <p:spPr>
          <a:xfrm>
            <a:off x="838200" y="347540"/>
            <a:ext cx="10515600" cy="1325563"/>
          </a:xfrm>
        </p:spPr>
        <p:txBody>
          <a:bodyPr/>
          <a:lstStyle/>
          <a:p>
            <a:r>
              <a:rPr lang="en-GB" b="1" dirty="0">
                <a:solidFill>
                  <a:srgbClr val="002060"/>
                </a:solidFill>
              </a:rPr>
              <a:t>Storming Stage </a:t>
            </a:r>
          </a:p>
        </p:txBody>
      </p:sp>
      <p:sp>
        <p:nvSpPr>
          <p:cNvPr id="3" name="Rettangolo 2"/>
          <p:cNvSpPr/>
          <p:nvPr/>
        </p:nvSpPr>
        <p:spPr>
          <a:xfrm>
            <a:off x="985923" y="1191479"/>
            <a:ext cx="4642386" cy="6001643"/>
          </a:xfrm>
          <a:prstGeom prst="rect">
            <a:avLst/>
          </a:prstGeom>
        </p:spPr>
        <p:txBody>
          <a:bodyPr wrap="square">
            <a:spAutoFit/>
          </a:bodyPr>
          <a:lstStyle/>
          <a:p>
            <a:r>
              <a:rPr lang="en-GB" sz="2400" dirty="0"/>
              <a:t>	</a:t>
            </a:r>
          </a:p>
          <a:p>
            <a:r>
              <a:rPr lang="en-GB" sz="2400" b="1" dirty="0"/>
              <a:t>Focus: </a:t>
            </a:r>
            <a:r>
              <a:rPr lang="en-GB" sz="2400" dirty="0"/>
              <a:t>Clarification </a:t>
            </a:r>
          </a:p>
          <a:p>
            <a:r>
              <a:rPr lang="en-GB" sz="2400" b="1" dirty="0"/>
              <a:t>Team </a:t>
            </a:r>
            <a:r>
              <a:rPr lang="en-GB" sz="2400" b="1" dirty="0" err="1"/>
              <a:t>Behavior</a:t>
            </a:r>
            <a:r>
              <a:rPr lang="en-GB" sz="2400" b="1" dirty="0"/>
              <a:t>: </a:t>
            </a:r>
            <a:r>
              <a:rPr lang="en-GB" sz="2400" dirty="0"/>
              <a:t>Conflict </a:t>
            </a:r>
          </a:p>
          <a:p>
            <a:r>
              <a:rPr lang="en-US" sz="2400" b="1" dirty="0"/>
              <a:t>Leader Role: </a:t>
            </a:r>
            <a:r>
              <a:rPr lang="en-US" sz="2400" dirty="0"/>
              <a:t>Coach and Mediate 	</a:t>
            </a:r>
          </a:p>
          <a:p>
            <a:r>
              <a:rPr lang="en-GB" sz="2400" b="1" dirty="0"/>
              <a:t>Leader Activities: </a:t>
            </a:r>
            <a:endParaRPr lang="en-GB" sz="2400" dirty="0"/>
          </a:p>
          <a:p>
            <a:r>
              <a:rPr lang="en-GB" sz="2400" dirty="0"/>
              <a:t>• Encourage direct and frequent communication </a:t>
            </a:r>
          </a:p>
          <a:p>
            <a:r>
              <a:rPr lang="en-GB" sz="2400" dirty="0"/>
              <a:t>• Establish communication guidelines </a:t>
            </a:r>
          </a:p>
          <a:p>
            <a:r>
              <a:rPr lang="en-GB" sz="2400" dirty="0"/>
              <a:t>• Appreciate differences </a:t>
            </a:r>
          </a:p>
          <a:p>
            <a:r>
              <a:rPr lang="en-US" sz="2400" dirty="0"/>
              <a:t>• Surface, mediate, and resolve conflict </a:t>
            </a:r>
          </a:p>
          <a:p>
            <a:r>
              <a:rPr lang="en-US" sz="2400" dirty="0"/>
              <a:t>• Reassure team this behavior is normal </a:t>
            </a:r>
          </a:p>
          <a:p>
            <a:r>
              <a:rPr lang="en-GB" sz="2400" dirty="0"/>
              <a:t>		</a:t>
            </a:r>
          </a:p>
        </p:txBody>
      </p:sp>
      <p:sp>
        <p:nvSpPr>
          <p:cNvPr id="2" name="Rettangolo 1"/>
          <p:cNvSpPr/>
          <p:nvPr/>
        </p:nvSpPr>
        <p:spPr>
          <a:xfrm>
            <a:off x="5811902" y="1453266"/>
            <a:ext cx="6096000" cy="3416320"/>
          </a:xfrm>
          <a:prstGeom prst="rect">
            <a:avLst/>
          </a:prstGeom>
        </p:spPr>
        <p:txBody>
          <a:bodyPr>
            <a:spAutoFit/>
          </a:bodyPr>
          <a:lstStyle/>
          <a:p>
            <a:r>
              <a:rPr lang="en-GB" sz="2400" b="1" dirty="0"/>
              <a:t>Suggested Team Exercises and Tools: </a:t>
            </a:r>
            <a:endParaRPr lang="en-GB" sz="2400" dirty="0"/>
          </a:p>
          <a:p>
            <a:r>
              <a:rPr lang="en-US" sz="2400" dirty="0"/>
              <a:t>• Exercise – Staff Meeting Check-ins, pgs. 14-15 </a:t>
            </a:r>
          </a:p>
          <a:p>
            <a:r>
              <a:rPr lang="en-US" sz="2400" dirty="0"/>
              <a:t>• Exercise – That Guy &amp; This Guy, pgs. 51-54 </a:t>
            </a:r>
          </a:p>
          <a:p>
            <a:r>
              <a:rPr lang="en-GB" sz="2400" dirty="0"/>
              <a:t>• Exercise – Blame Game, pgs. 55-56 </a:t>
            </a:r>
          </a:p>
          <a:p>
            <a:endParaRPr lang="en-GB" sz="2400" dirty="0"/>
          </a:p>
          <a:p>
            <a:r>
              <a:rPr lang="en-US" sz="2400" dirty="0"/>
              <a:t>• Tool – Leader Actions for Dysfunctional Team Member Behaviors, pgs. 46-49 </a:t>
            </a:r>
          </a:p>
          <a:p>
            <a:r>
              <a:rPr lang="en-GB" sz="2400" dirty="0"/>
              <a:t>	</a:t>
            </a:r>
          </a:p>
          <a:p>
            <a:endParaRPr lang="en-GB" sz="2400" dirty="0"/>
          </a:p>
        </p:txBody>
      </p:sp>
      <p:sp>
        <p:nvSpPr>
          <p:cNvPr id="8" name="Rettangolo 7"/>
          <p:cNvSpPr/>
          <p:nvPr/>
        </p:nvSpPr>
        <p:spPr>
          <a:xfrm>
            <a:off x="6678039" y="6229392"/>
            <a:ext cx="4225837" cy="253916"/>
          </a:xfrm>
          <a:prstGeom prst="rect">
            <a:avLst/>
          </a:prstGeom>
        </p:spPr>
        <p:txBody>
          <a:bodyPr wrap="none">
            <a:spAutoFit/>
          </a:bodyPr>
          <a:lstStyle/>
          <a:p>
            <a:pPr algn="r"/>
            <a:r>
              <a:rPr lang="it-IT" sz="1050" dirty="0"/>
              <a:t>*http://hr.berkeley.edu/sites/default/files/keys-teambuildingtoolkit.pdf ) </a:t>
            </a:r>
          </a:p>
        </p:txBody>
      </p:sp>
    </p:spTree>
    <p:extLst>
      <p:ext uri="{BB962C8B-B14F-4D97-AF65-F5344CB8AC3E}">
        <p14:creationId xmlns:p14="http://schemas.microsoft.com/office/powerpoint/2010/main" val="1245375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a:lstStyle/>
          <a:p>
            <a:fld id="{79613D2F-1235-4D3C-8D26-D4D79EEE859A}" type="slidenum">
              <a:rPr lang="en-GB" smtClean="0"/>
              <a:t>21</a:t>
            </a:fld>
            <a:r>
              <a:rPr lang="en-GB" dirty="0"/>
              <a:t> </a:t>
            </a:r>
          </a:p>
        </p:txBody>
      </p:sp>
      <p:sp>
        <p:nvSpPr>
          <p:cNvPr id="7" name="Titolo 1"/>
          <p:cNvSpPr>
            <a:spLocks noGrp="1"/>
          </p:cNvSpPr>
          <p:nvPr>
            <p:ph type="title"/>
          </p:nvPr>
        </p:nvSpPr>
        <p:spPr>
          <a:xfrm>
            <a:off x="838200" y="347540"/>
            <a:ext cx="10515600" cy="1325563"/>
          </a:xfrm>
        </p:spPr>
        <p:txBody>
          <a:bodyPr/>
          <a:lstStyle/>
          <a:p>
            <a:r>
              <a:rPr lang="en-GB" b="1" dirty="0">
                <a:solidFill>
                  <a:srgbClr val="002060"/>
                </a:solidFill>
              </a:rPr>
              <a:t>Norming Stage </a:t>
            </a:r>
          </a:p>
        </p:txBody>
      </p:sp>
      <p:sp>
        <p:nvSpPr>
          <p:cNvPr id="3" name="Rettangolo 2"/>
          <p:cNvSpPr/>
          <p:nvPr/>
        </p:nvSpPr>
        <p:spPr>
          <a:xfrm>
            <a:off x="838200" y="1391350"/>
            <a:ext cx="4642386" cy="5016758"/>
          </a:xfrm>
          <a:prstGeom prst="rect">
            <a:avLst/>
          </a:prstGeom>
        </p:spPr>
        <p:txBody>
          <a:bodyPr wrap="square">
            <a:spAutoFit/>
          </a:bodyPr>
          <a:lstStyle/>
          <a:p>
            <a:r>
              <a:rPr lang="en-GB" sz="2000" dirty="0"/>
              <a:t>	</a:t>
            </a:r>
          </a:p>
          <a:p>
            <a:r>
              <a:rPr lang="en-GB" sz="2000" b="1" dirty="0"/>
              <a:t>Focus: </a:t>
            </a:r>
            <a:r>
              <a:rPr lang="en-GB" sz="2000" dirty="0"/>
              <a:t>Communication </a:t>
            </a:r>
          </a:p>
          <a:p>
            <a:r>
              <a:rPr lang="en-GB" sz="2000" b="1" dirty="0"/>
              <a:t>Team </a:t>
            </a:r>
            <a:r>
              <a:rPr lang="en-GB" sz="2000" b="1" dirty="0" err="1"/>
              <a:t>Behavior</a:t>
            </a:r>
            <a:r>
              <a:rPr lang="en-GB" sz="2000" b="1" dirty="0"/>
              <a:t>: </a:t>
            </a:r>
            <a:r>
              <a:rPr lang="en-GB" sz="2000" dirty="0"/>
              <a:t>Cooperation </a:t>
            </a:r>
          </a:p>
          <a:p>
            <a:r>
              <a:rPr lang="en-GB" sz="2000" b="1" dirty="0"/>
              <a:t>Leader Role: </a:t>
            </a:r>
            <a:r>
              <a:rPr lang="en-GB" sz="2000" dirty="0"/>
              <a:t>Facilitate 	</a:t>
            </a:r>
          </a:p>
          <a:p>
            <a:r>
              <a:rPr lang="en-GB" sz="2000" b="1" dirty="0"/>
              <a:t>Leader Activities: </a:t>
            </a:r>
            <a:endParaRPr lang="en-GB" sz="2000" dirty="0"/>
          </a:p>
          <a:p>
            <a:r>
              <a:rPr lang="en-US" sz="2000" dirty="0"/>
              <a:t>• Support members in their emerging roles </a:t>
            </a:r>
          </a:p>
          <a:p>
            <a:r>
              <a:rPr lang="en-US" sz="2000" dirty="0"/>
              <a:t>• Enable effective communication and flow of data </a:t>
            </a:r>
          </a:p>
          <a:p>
            <a:r>
              <a:rPr lang="en-US" sz="2000" dirty="0"/>
              <a:t>• Focus on listening and summarizing agreements </a:t>
            </a:r>
          </a:p>
          <a:p>
            <a:r>
              <a:rPr lang="en-US" sz="2000" dirty="0"/>
              <a:t>• Provide positive and constructive feedback </a:t>
            </a:r>
          </a:p>
          <a:p>
            <a:r>
              <a:rPr lang="en-GB" sz="2000" dirty="0"/>
              <a:t>• Reinforce collaborative work relationships </a:t>
            </a:r>
          </a:p>
          <a:p>
            <a:r>
              <a:rPr lang="en-GB" sz="2000" dirty="0"/>
              <a:t>• Arrange a team-building event </a:t>
            </a:r>
          </a:p>
          <a:p>
            <a:endParaRPr lang="en-GB" sz="2000" dirty="0"/>
          </a:p>
        </p:txBody>
      </p:sp>
      <p:sp>
        <p:nvSpPr>
          <p:cNvPr id="5" name="Rettangolo 4"/>
          <p:cNvSpPr/>
          <p:nvPr/>
        </p:nvSpPr>
        <p:spPr>
          <a:xfrm>
            <a:off x="5369193" y="1607006"/>
            <a:ext cx="6096000" cy="2862322"/>
          </a:xfrm>
          <a:prstGeom prst="rect">
            <a:avLst/>
          </a:prstGeom>
        </p:spPr>
        <p:txBody>
          <a:bodyPr>
            <a:spAutoFit/>
          </a:bodyPr>
          <a:lstStyle/>
          <a:p>
            <a:r>
              <a:rPr lang="en-GB" sz="2000" b="1" dirty="0"/>
              <a:t>Suggested Team Exercises and Tools: </a:t>
            </a:r>
            <a:endParaRPr lang="en-GB" sz="2000" dirty="0"/>
          </a:p>
          <a:p>
            <a:r>
              <a:rPr lang="en-US" sz="2000" dirty="0"/>
              <a:t>• Exercise – Meeting Opener – Pack Up Your Troubles, pg. 16 </a:t>
            </a:r>
          </a:p>
          <a:p>
            <a:r>
              <a:rPr lang="en-US" sz="2000" dirty="0"/>
              <a:t>• Exercise – Toss Me Some Feedback, pgs. 64-65 </a:t>
            </a:r>
          </a:p>
          <a:p>
            <a:endParaRPr lang="en-GB" sz="2000" dirty="0"/>
          </a:p>
          <a:p>
            <a:r>
              <a:rPr lang="en-US" sz="2000" dirty="0"/>
              <a:t>• Tool – Ways to Engage Participants in Creative Thinking &amp; Dialogue, pgs. 59-61 </a:t>
            </a:r>
          </a:p>
          <a:p>
            <a:r>
              <a:rPr lang="en-GB" sz="2000" dirty="0"/>
              <a:t>	</a:t>
            </a:r>
          </a:p>
          <a:p>
            <a:r>
              <a:rPr lang="en-GB" sz="2000" dirty="0"/>
              <a:t>		</a:t>
            </a:r>
          </a:p>
        </p:txBody>
      </p:sp>
      <p:sp>
        <p:nvSpPr>
          <p:cNvPr id="8" name="Rettangolo 7"/>
          <p:cNvSpPr/>
          <p:nvPr/>
        </p:nvSpPr>
        <p:spPr>
          <a:xfrm>
            <a:off x="6678039" y="6229392"/>
            <a:ext cx="4225837" cy="253916"/>
          </a:xfrm>
          <a:prstGeom prst="rect">
            <a:avLst/>
          </a:prstGeom>
        </p:spPr>
        <p:txBody>
          <a:bodyPr wrap="none">
            <a:spAutoFit/>
          </a:bodyPr>
          <a:lstStyle/>
          <a:p>
            <a:pPr algn="r"/>
            <a:r>
              <a:rPr lang="it-IT" sz="1050" dirty="0"/>
              <a:t>*http://hr.berkeley.edu/sites/default/files/keys-teambuildingtoolkit.pdf ) </a:t>
            </a:r>
          </a:p>
        </p:txBody>
      </p:sp>
    </p:spTree>
    <p:extLst>
      <p:ext uri="{BB962C8B-B14F-4D97-AF65-F5344CB8AC3E}">
        <p14:creationId xmlns:p14="http://schemas.microsoft.com/office/powerpoint/2010/main" val="233635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a:lstStyle/>
          <a:p>
            <a:fld id="{79613D2F-1235-4D3C-8D26-D4D79EEE859A}" type="slidenum">
              <a:rPr lang="en-GB" smtClean="0"/>
              <a:t>22</a:t>
            </a:fld>
            <a:r>
              <a:rPr lang="en-GB" dirty="0"/>
              <a:t> </a:t>
            </a:r>
          </a:p>
        </p:txBody>
      </p:sp>
      <p:sp>
        <p:nvSpPr>
          <p:cNvPr id="7" name="Titolo 1"/>
          <p:cNvSpPr>
            <a:spLocks noGrp="1"/>
          </p:cNvSpPr>
          <p:nvPr>
            <p:ph type="title"/>
          </p:nvPr>
        </p:nvSpPr>
        <p:spPr>
          <a:xfrm>
            <a:off x="838200" y="347540"/>
            <a:ext cx="10515600" cy="1325563"/>
          </a:xfrm>
        </p:spPr>
        <p:txBody>
          <a:bodyPr/>
          <a:lstStyle/>
          <a:p>
            <a:r>
              <a:rPr lang="en-GB" b="1" dirty="0">
                <a:solidFill>
                  <a:srgbClr val="002060"/>
                </a:solidFill>
              </a:rPr>
              <a:t>Performing Stage </a:t>
            </a:r>
          </a:p>
        </p:txBody>
      </p:sp>
      <p:sp>
        <p:nvSpPr>
          <p:cNvPr id="3" name="Rettangolo 2"/>
          <p:cNvSpPr/>
          <p:nvPr/>
        </p:nvSpPr>
        <p:spPr>
          <a:xfrm>
            <a:off x="838200" y="1391350"/>
            <a:ext cx="4642386" cy="3139321"/>
          </a:xfrm>
          <a:prstGeom prst="rect">
            <a:avLst/>
          </a:prstGeom>
        </p:spPr>
        <p:txBody>
          <a:bodyPr wrap="square">
            <a:spAutoFit/>
          </a:bodyPr>
          <a:lstStyle/>
          <a:p>
            <a:r>
              <a:rPr lang="en-GB" dirty="0"/>
              <a:t>	</a:t>
            </a:r>
          </a:p>
          <a:p>
            <a:r>
              <a:rPr lang="en-GB" b="1" dirty="0"/>
              <a:t>Focus: </a:t>
            </a:r>
            <a:r>
              <a:rPr lang="en-GB" dirty="0"/>
              <a:t>Productivity </a:t>
            </a:r>
          </a:p>
          <a:p>
            <a:r>
              <a:rPr lang="en-GB" b="1" dirty="0"/>
              <a:t>Team </a:t>
            </a:r>
            <a:r>
              <a:rPr lang="en-GB" b="1" dirty="0" err="1"/>
              <a:t>Behavior</a:t>
            </a:r>
            <a:r>
              <a:rPr lang="en-GB" b="1" dirty="0"/>
              <a:t>: </a:t>
            </a:r>
            <a:r>
              <a:rPr lang="en-GB" dirty="0"/>
              <a:t>Interdependence </a:t>
            </a:r>
          </a:p>
          <a:p>
            <a:r>
              <a:rPr lang="en-GB" b="1" dirty="0"/>
              <a:t>Leader Role: </a:t>
            </a:r>
            <a:r>
              <a:rPr lang="en-GB" dirty="0"/>
              <a:t>Delegate 	</a:t>
            </a:r>
          </a:p>
          <a:p>
            <a:r>
              <a:rPr lang="en-GB" b="1" dirty="0"/>
              <a:t>Leader Activities: </a:t>
            </a:r>
            <a:endParaRPr lang="en-GB" dirty="0"/>
          </a:p>
          <a:p>
            <a:r>
              <a:rPr lang="en-US" dirty="0"/>
              <a:t>• Allow a high level of autonomy </a:t>
            </a:r>
          </a:p>
          <a:p>
            <a:r>
              <a:rPr lang="en-GB" dirty="0"/>
              <a:t>• Turn over day-to-day responsibility </a:t>
            </a:r>
          </a:p>
          <a:p>
            <a:r>
              <a:rPr lang="en-GB" dirty="0"/>
              <a:t>• Acknowledge successes and contributions </a:t>
            </a:r>
          </a:p>
          <a:p>
            <a:r>
              <a:rPr lang="en-US" dirty="0"/>
              <a:t>• Encourage professional development to enhance skills and motivate the team </a:t>
            </a:r>
          </a:p>
          <a:p>
            <a:r>
              <a:rPr lang="en-GB" dirty="0"/>
              <a:t>	</a:t>
            </a:r>
          </a:p>
        </p:txBody>
      </p:sp>
      <p:sp>
        <p:nvSpPr>
          <p:cNvPr id="5" name="Rettangolo 4"/>
          <p:cNvSpPr/>
          <p:nvPr/>
        </p:nvSpPr>
        <p:spPr>
          <a:xfrm>
            <a:off x="5369193" y="1607006"/>
            <a:ext cx="6096000" cy="2308324"/>
          </a:xfrm>
          <a:prstGeom prst="rect">
            <a:avLst/>
          </a:prstGeom>
        </p:spPr>
        <p:txBody>
          <a:bodyPr>
            <a:spAutoFit/>
          </a:bodyPr>
          <a:lstStyle/>
          <a:p>
            <a:r>
              <a:rPr lang="en-GB" b="1" dirty="0"/>
              <a:t>Suggested Exercises and Tools: </a:t>
            </a:r>
            <a:endParaRPr lang="en-GB" u="sng" dirty="0"/>
          </a:p>
          <a:p>
            <a:r>
              <a:rPr lang="en-US" dirty="0"/>
              <a:t>• Exercise – Turning Pressure into Performance, pg. 73 </a:t>
            </a:r>
          </a:p>
          <a:p>
            <a:r>
              <a:rPr lang="en-GB" dirty="0"/>
              <a:t>• Exercise – Kudos, pg. 76 </a:t>
            </a:r>
          </a:p>
          <a:p>
            <a:endParaRPr lang="en-GB" dirty="0"/>
          </a:p>
          <a:p>
            <a:r>
              <a:rPr lang="en-US" dirty="0"/>
              <a:t>• Tool – Six Thinking Hats®, pgs. 68-69 </a:t>
            </a:r>
          </a:p>
          <a:p>
            <a:r>
              <a:rPr lang="en-US" dirty="0"/>
              <a:t>• Tool – RAPID® Tool, pg. 70 </a:t>
            </a:r>
          </a:p>
          <a:p>
            <a:r>
              <a:rPr lang="en-GB" dirty="0"/>
              <a:t>	</a:t>
            </a:r>
          </a:p>
          <a:p>
            <a:r>
              <a:rPr lang="en-GB" dirty="0"/>
              <a:t>		</a:t>
            </a:r>
          </a:p>
        </p:txBody>
      </p:sp>
      <p:sp>
        <p:nvSpPr>
          <p:cNvPr id="8" name="Rettangolo 7"/>
          <p:cNvSpPr/>
          <p:nvPr/>
        </p:nvSpPr>
        <p:spPr>
          <a:xfrm>
            <a:off x="6678039" y="6229392"/>
            <a:ext cx="4225837" cy="253916"/>
          </a:xfrm>
          <a:prstGeom prst="rect">
            <a:avLst/>
          </a:prstGeom>
        </p:spPr>
        <p:txBody>
          <a:bodyPr wrap="none">
            <a:spAutoFit/>
          </a:bodyPr>
          <a:lstStyle/>
          <a:p>
            <a:pPr algn="r"/>
            <a:r>
              <a:rPr lang="it-IT" sz="1050" dirty="0"/>
              <a:t>*http://hr.berkeley.edu/sites/default/files/keys-teambuildingtoolkit.pdf ) </a:t>
            </a:r>
          </a:p>
        </p:txBody>
      </p:sp>
    </p:spTree>
    <p:extLst>
      <p:ext uri="{BB962C8B-B14F-4D97-AF65-F5344CB8AC3E}">
        <p14:creationId xmlns:p14="http://schemas.microsoft.com/office/powerpoint/2010/main" val="2983652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a:lstStyle/>
          <a:p>
            <a:fld id="{79613D2F-1235-4D3C-8D26-D4D79EEE859A}" type="slidenum">
              <a:rPr lang="en-GB" smtClean="0"/>
              <a:t>23</a:t>
            </a:fld>
            <a:r>
              <a:rPr lang="en-GB" dirty="0"/>
              <a:t> </a:t>
            </a:r>
          </a:p>
        </p:txBody>
      </p:sp>
      <p:sp>
        <p:nvSpPr>
          <p:cNvPr id="7" name="Titolo 1"/>
          <p:cNvSpPr>
            <a:spLocks noGrp="1"/>
          </p:cNvSpPr>
          <p:nvPr>
            <p:ph type="title"/>
          </p:nvPr>
        </p:nvSpPr>
        <p:spPr>
          <a:xfrm>
            <a:off x="838200" y="347540"/>
            <a:ext cx="10515600" cy="1325563"/>
          </a:xfrm>
        </p:spPr>
        <p:txBody>
          <a:bodyPr/>
          <a:lstStyle/>
          <a:p>
            <a:r>
              <a:rPr lang="en-GB" b="1" dirty="0">
                <a:solidFill>
                  <a:srgbClr val="002060"/>
                </a:solidFill>
              </a:rPr>
              <a:t>Adjourning Stage 	</a:t>
            </a:r>
          </a:p>
        </p:txBody>
      </p:sp>
      <p:sp>
        <p:nvSpPr>
          <p:cNvPr id="3" name="Rettangolo 2"/>
          <p:cNvSpPr/>
          <p:nvPr/>
        </p:nvSpPr>
        <p:spPr>
          <a:xfrm>
            <a:off x="782504" y="1673103"/>
            <a:ext cx="4642386" cy="5262979"/>
          </a:xfrm>
          <a:prstGeom prst="rect">
            <a:avLst/>
          </a:prstGeom>
        </p:spPr>
        <p:txBody>
          <a:bodyPr wrap="square">
            <a:spAutoFit/>
          </a:bodyPr>
          <a:lstStyle/>
          <a:p>
            <a:r>
              <a:rPr lang="en-GB" sz="2800" b="1" dirty="0"/>
              <a:t>Focus: </a:t>
            </a:r>
            <a:r>
              <a:rPr lang="en-GB" sz="2800" dirty="0"/>
              <a:t>Closure </a:t>
            </a:r>
          </a:p>
          <a:p>
            <a:r>
              <a:rPr lang="en-US" sz="2800" b="1" dirty="0"/>
              <a:t>Team Behavior: </a:t>
            </a:r>
            <a:r>
              <a:rPr lang="en-US" sz="2800" dirty="0"/>
              <a:t>Loss or disengagement </a:t>
            </a:r>
          </a:p>
          <a:p>
            <a:r>
              <a:rPr lang="en-GB" sz="2800" b="1" dirty="0"/>
              <a:t>Leader Role: </a:t>
            </a:r>
            <a:r>
              <a:rPr lang="en-GB" sz="2800" dirty="0"/>
              <a:t>Support 	</a:t>
            </a:r>
          </a:p>
          <a:p>
            <a:r>
              <a:rPr lang="en-GB" sz="2800" b="1" dirty="0"/>
              <a:t>Leader Activities: </a:t>
            </a:r>
            <a:endParaRPr lang="en-GB" sz="2800" dirty="0"/>
          </a:p>
          <a:p>
            <a:r>
              <a:rPr lang="en-GB" sz="2800" dirty="0"/>
              <a:t>• Evaluate and review results </a:t>
            </a:r>
          </a:p>
          <a:p>
            <a:r>
              <a:rPr lang="en-GB" sz="2800" dirty="0"/>
              <a:t>• Acknowledge and celebrate achievements </a:t>
            </a:r>
          </a:p>
          <a:p>
            <a:r>
              <a:rPr lang="en-US" sz="2800" dirty="0"/>
              <a:t>• Bring closure to the project/team </a:t>
            </a:r>
          </a:p>
          <a:p>
            <a:r>
              <a:rPr lang="en-GB" sz="2800" dirty="0"/>
              <a:t>		</a:t>
            </a:r>
          </a:p>
          <a:p>
            <a:r>
              <a:rPr lang="en-GB" sz="2800" dirty="0"/>
              <a:t>	</a:t>
            </a:r>
          </a:p>
        </p:txBody>
      </p:sp>
      <p:sp>
        <p:nvSpPr>
          <p:cNvPr id="2" name="Rettangolo 1"/>
          <p:cNvSpPr/>
          <p:nvPr/>
        </p:nvSpPr>
        <p:spPr>
          <a:xfrm>
            <a:off x="5369193" y="1673103"/>
            <a:ext cx="6096000" cy="3539430"/>
          </a:xfrm>
          <a:prstGeom prst="rect">
            <a:avLst/>
          </a:prstGeom>
        </p:spPr>
        <p:txBody>
          <a:bodyPr>
            <a:spAutoFit/>
          </a:bodyPr>
          <a:lstStyle/>
          <a:p>
            <a:r>
              <a:rPr lang="en-GB" sz="2800" b="1" dirty="0"/>
              <a:t>Suggested Team Exercises and Tools: </a:t>
            </a:r>
            <a:endParaRPr lang="en-GB" sz="2800" dirty="0"/>
          </a:p>
          <a:p>
            <a:r>
              <a:rPr lang="en-US" sz="2800" dirty="0"/>
              <a:t>• Exercise – Project Lessons Learned Session and Template, pgs. 78-80 </a:t>
            </a:r>
          </a:p>
          <a:p>
            <a:r>
              <a:rPr lang="en-US" sz="2800" dirty="0"/>
              <a:t>• Exercise – Gift to the Team, pg. 82 </a:t>
            </a:r>
          </a:p>
          <a:p>
            <a:endParaRPr lang="en-GB" sz="2800" dirty="0"/>
          </a:p>
          <a:p>
            <a:r>
              <a:rPr lang="en-US" sz="2800" dirty="0"/>
              <a:t>• Tool – Recognition Celebrations, pg. 77 </a:t>
            </a:r>
          </a:p>
          <a:p>
            <a:r>
              <a:rPr lang="en-GB" sz="2800" dirty="0"/>
              <a:t>	</a:t>
            </a:r>
          </a:p>
          <a:p>
            <a:endParaRPr lang="en-US" sz="2800" dirty="0"/>
          </a:p>
        </p:txBody>
      </p:sp>
      <p:sp>
        <p:nvSpPr>
          <p:cNvPr id="8" name="Rettangolo 7"/>
          <p:cNvSpPr/>
          <p:nvPr/>
        </p:nvSpPr>
        <p:spPr>
          <a:xfrm>
            <a:off x="6678039" y="6229392"/>
            <a:ext cx="4225837" cy="253916"/>
          </a:xfrm>
          <a:prstGeom prst="rect">
            <a:avLst/>
          </a:prstGeom>
        </p:spPr>
        <p:txBody>
          <a:bodyPr wrap="none">
            <a:spAutoFit/>
          </a:bodyPr>
          <a:lstStyle/>
          <a:p>
            <a:pPr algn="r"/>
            <a:r>
              <a:rPr lang="it-IT" sz="1050" dirty="0"/>
              <a:t>*http://hr.berkeley.edu/sites/default/files/keys-teambuildingtoolkit.pdf ) </a:t>
            </a:r>
          </a:p>
        </p:txBody>
      </p:sp>
    </p:spTree>
    <p:extLst>
      <p:ext uri="{BB962C8B-B14F-4D97-AF65-F5344CB8AC3E}">
        <p14:creationId xmlns:p14="http://schemas.microsoft.com/office/powerpoint/2010/main" val="279849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a:lstStyle/>
          <a:p>
            <a:fld id="{79613D2F-1235-4D3C-8D26-D4D79EEE859A}" type="slidenum">
              <a:rPr lang="en-GB" smtClean="0"/>
              <a:t>24</a:t>
            </a:fld>
            <a:r>
              <a:rPr lang="en-GB" dirty="0"/>
              <a:t> </a:t>
            </a:r>
          </a:p>
        </p:txBody>
      </p:sp>
      <p:sp>
        <p:nvSpPr>
          <p:cNvPr id="8" name="Segnaposto contenuto 2"/>
          <p:cNvSpPr>
            <a:spLocks noGrp="1"/>
          </p:cNvSpPr>
          <p:nvPr>
            <p:ph idx="1"/>
          </p:nvPr>
        </p:nvSpPr>
        <p:spPr>
          <a:xfrm>
            <a:off x="1222830" y="1862635"/>
            <a:ext cx="7006769" cy="3676519"/>
          </a:xfrm>
        </p:spPr>
        <p:txBody>
          <a:bodyPr>
            <a:noAutofit/>
          </a:bodyPr>
          <a:lstStyle/>
          <a:p>
            <a:pPr marL="0" indent="0">
              <a:buNone/>
            </a:pPr>
            <a:endParaRPr lang="en-US" dirty="0"/>
          </a:p>
          <a:p>
            <a:endParaRPr lang="en-US" dirty="0"/>
          </a:p>
        </p:txBody>
      </p:sp>
      <p:sp>
        <p:nvSpPr>
          <p:cNvPr id="5" name="Titolo 1"/>
          <p:cNvSpPr>
            <a:spLocks noGrp="1"/>
          </p:cNvSpPr>
          <p:nvPr>
            <p:ph type="title"/>
          </p:nvPr>
        </p:nvSpPr>
        <p:spPr>
          <a:xfrm>
            <a:off x="2226816" y="2939819"/>
            <a:ext cx="10515600" cy="1325563"/>
          </a:xfrm>
        </p:spPr>
        <p:txBody>
          <a:bodyPr>
            <a:normAutofit/>
          </a:bodyPr>
          <a:lstStyle/>
          <a:p>
            <a:r>
              <a:rPr lang="en-GB" sz="8800" b="1" dirty="0">
                <a:solidFill>
                  <a:srgbClr val="002060"/>
                </a:solidFill>
              </a:rPr>
              <a:t>Let’s TEAM-UP!</a:t>
            </a:r>
          </a:p>
        </p:txBody>
      </p:sp>
    </p:spTree>
    <p:extLst>
      <p:ext uri="{BB962C8B-B14F-4D97-AF65-F5344CB8AC3E}">
        <p14:creationId xmlns:p14="http://schemas.microsoft.com/office/powerpoint/2010/main" val="1401752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1524000" y="1960683"/>
            <a:ext cx="9144000" cy="1039325"/>
          </a:xfrm>
        </p:spPr>
        <p:txBody>
          <a:bodyPr/>
          <a:lstStyle/>
          <a:p>
            <a:r>
              <a:rPr lang="en-GB" b="1" dirty="0">
                <a:solidFill>
                  <a:srgbClr val="002060"/>
                </a:solidFill>
              </a:rPr>
              <a:t>Thank you!</a:t>
            </a:r>
          </a:p>
        </p:txBody>
      </p:sp>
      <p:sp>
        <p:nvSpPr>
          <p:cNvPr id="5" name="Sottotitolo 4"/>
          <p:cNvSpPr>
            <a:spLocks noGrp="1"/>
          </p:cNvSpPr>
          <p:nvPr>
            <p:ph type="subTitle" idx="1"/>
          </p:nvPr>
        </p:nvSpPr>
        <p:spPr>
          <a:xfrm>
            <a:off x="1524000" y="3988899"/>
            <a:ext cx="9144000" cy="1655762"/>
          </a:xfrm>
        </p:spPr>
        <p:txBody>
          <a:bodyPr/>
          <a:lstStyle/>
          <a:p>
            <a:r>
              <a:rPr lang="en-GB" dirty="0"/>
              <a:t>Brought to you by EIT Digital Master School @</a:t>
            </a:r>
            <a:r>
              <a:rPr lang="en-GB" dirty="0" err="1"/>
              <a:t>Eötvös</a:t>
            </a:r>
            <a:r>
              <a:rPr lang="en-GB" dirty="0"/>
              <a:t> </a:t>
            </a:r>
            <a:r>
              <a:rPr lang="en-GB" dirty="0" err="1"/>
              <a:t>Lorand</a:t>
            </a:r>
            <a:r>
              <a:rPr lang="en-GB" dirty="0"/>
              <a:t> University</a:t>
            </a:r>
          </a:p>
          <a:p>
            <a:r>
              <a:rPr lang="en-GB" b="1" dirty="0">
                <a:solidFill>
                  <a:srgbClr val="002060"/>
                </a:solidFill>
              </a:rPr>
              <a:t>Find me at: anna.reale@inf.elte.hu</a:t>
            </a:r>
          </a:p>
        </p:txBody>
      </p:sp>
    </p:spTree>
    <p:extLst>
      <p:ext uri="{BB962C8B-B14F-4D97-AF65-F5344CB8AC3E}">
        <p14:creationId xmlns:p14="http://schemas.microsoft.com/office/powerpoint/2010/main" val="1616542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47540"/>
            <a:ext cx="10515600" cy="1325563"/>
          </a:xfrm>
        </p:spPr>
        <p:txBody>
          <a:bodyPr/>
          <a:lstStyle/>
          <a:p>
            <a:r>
              <a:rPr lang="en-GB" b="1" dirty="0">
                <a:solidFill>
                  <a:srgbClr val="002060"/>
                </a:solidFill>
              </a:rPr>
              <a:t>Team Members</a:t>
            </a:r>
          </a:p>
        </p:txBody>
      </p:sp>
      <p:sp>
        <p:nvSpPr>
          <p:cNvPr id="3" name="Segnaposto contenuto 2"/>
          <p:cNvSpPr>
            <a:spLocks noGrp="1"/>
          </p:cNvSpPr>
          <p:nvPr>
            <p:ph idx="1"/>
          </p:nvPr>
        </p:nvSpPr>
        <p:spPr>
          <a:xfrm>
            <a:off x="838200" y="1704525"/>
            <a:ext cx="7230979" cy="3070147"/>
          </a:xfrm>
        </p:spPr>
        <p:txBody>
          <a:bodyPr>
            <a:noAutofit/>
          </a:bodyPr>
          <a:lstStyle/>
          <a:p>
            <a:pPr marL="514350" indent="-514350">
              <a:lnSpc>
                <a:spcPct val="100000"/>
              </a:lnSpc>
              <a:buAutoNum type="arabicParenBoth"/>
            </a:pPr>
            <a:r>
              <a:rPr lang="en-US" dirty="0"/>
              <a:t>operate with a high degree of      </a:t>
            </a:r>
            <a:r>
              <a:rPr lang="en-US" i="1" dirty="0"/>
              <a:t>interdependence </a:t>
            </a:r>
            <a:endParaRPr lang="en-US" sz="100" dirty="0"/>
          </a:p>
          <a:p>
            <a:pPr marL="514350" indent="-514350">
              <a:lnSpc>
                <a:spcPct val="100000"/>
              </a:lnSpc>
              <a:buAutoNum type="arabicParenBoth"/>
            </a:pPr>
            <a:r>
              <a:rPr lang="en-US" dirty="0"/>
              <a:t>share authority and responsibility for </a:t>
            </a:r>
            <a:r>
              <a:rPr lang="en-US" i="1" dirty="0"/>
              <a:t>self-management</a:t>
            </a:r>
            <a:r>
              <a:rPr lang="en-US" dirty="0"/>
              <a:t>, </a:t>
            </a:r>
            <a:endParaRPr lang="en-US" sz="100" dirty="0"/>
          </a:p>
          <a:p>
            <a:pPr marL="514350" indent="-514350">
              <a:lnSpc>
                <a:spcPct val="100000"/>
              </a:lnSpc>
              <a:buAutoNum type="arabicParenBoth"/>
            </a:pPr>
            <a:r>
              <a:rPr lang="en-US" dirty="0"/>
              <a:t>are </a:t>
            </a:r>
            <a:r>
              <a:rPr lang="en-US" i="1" dirty="0"/>
              <a:t>accountable</a:t>
            </a:r>
            <a:r>
              <a:rPr lang="en-US" dirty="0"/>
              <a:t> for the collective performance,  </a:t>
            </a:r>
          </a:p>
          <a:p>
            <a:pPr marL="514350" indent="-514350">
              <a:lnSpc>
                <a:spcPct val="100000"/>
              </a:lnSpc>
              <a:buAutoNum type="arabicParenBoth"/>
            </a:pPr>
            <a:r>
              <a:rPr lang="en-US" dirty="0"/>
              <a:t>work toward a </a:t>
            </a:r>
            <a:r>
              <a:rPr lang="en-US" i="1" dirty="0"/>
              <a:t>common goal</a:t>
            </a:r>
            <a:r>
              <a:rPr lang="en-US" dirty="0"/>
              <a:t> and shared rewards. </a:t>
            </a:r>
          </a:p>
          <a:p>
            <a:pPr marL="0" indent="0">
              <a:lnSpc>
                <a:spcPct val="100000"/>
              </a:lnSpc>
              <a:buNone/>
            </a:pPr>
            <a:r>
              <a:rPr lang="en-US" sz="1000" dirty="0"/>
              <a:t>*http://www.businessdictionary.com/definition/team.html</a:t>
            </a:r>
          </a:p>
        </p:txBody>
      </p:sp>
      <p:sp>
        <p:nvSpPr>
          <p:cNvPr id="4" name="Segnaposto numero diapositiva 3"/>
          <p:cNvSpPr>
            <a:spLocks noGrp="1"/>
          </p:cNvSpPr>
          <p:nvPr>
            <p:ph type="sldNum" sz="quarter" idx="12"/>
          </p:nvPr>
        </p:nvSpPr>
        <p:spPr>
          <a:xfrm>
            <a:off x="8610600" y="6356350"/>
            <a:ext cx="2743200" cy="365125"/>
          </a:xfrm>
        </p:spPr>
        <p:txBody>
          <a:bodyPr/>
          <a:lstStyle/>
          <a:p>
            <a:fld id="{79613D2F-1235-4D3C-8D26-D4D79EEE859A}" type="slidenum">
              <a:rPr lang="en-GB" smtClean="0"/>
              <a:t>3</a:t>
            </a:fld>
            <a:r>
              <a:rPr lang="en-GB" dirty="0"/>
              <a:t> </a:t>
            </a:r>
          </a:p>
        </p:txBody>
      </p:sp>
      <p:pic>
        <p:nvPicPr>
          <p:cNvPr id="6" name="Immagine 5"/>
          <p:cNvPicPr>
            <a:picLocks noChangeAspect="1"/>
          </p:cNvPicPr>
          <p:nvPr/>
        </p:nvPicPr>
        <p:blipFill>
          <a:blip r:embed="rId2">
            <a:clrChange>
              <a:clrFrom>
                <a:srgbClr val="FFFFFF"/>
              </a:clrFrom>
              <a:clrTo>
                <a:srgbClr val="FFFFFF">
                  <a:alpha val="0"/>
                </a:srgbClr>
              </a:clrTo>
            </a:clrChange>
          </a:blip>
          <a:stretch>
            <a:fillRect/>
          </a:stretch>
        </p:blipFill>
        <p:spPr>
          <a:xfrm>
            <a:off x="4453689" y="-352926"/>
            <a:ext cx="7916779" cy="5695783"/>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put penna 6"/>
              <p14:cNvContentPartPr/>
              <p14:nvPr/>
            </p14:nvContentPartPr>
            <p14:xfrm>
              <a:off x="3778120" y="4895339"/>
              <a:ext cx="1554048" cy="129024"/>
            </p14:xfrm>
          </p:contentPart>
        </mc:Choice>
        <mc:Fallback xmlns="">
          <p:pic>
            <p:nvPicPr>
              <p:cNvPr id="7" name="Input penna 6"/>
              <p:cNvPicPr/>
              <p:nvPr/>
            </p:nvPicPr>
            <p:blipFill>
              <a:blip r:embed="rId4"/>
              <a:stretch>
                <a:fillRect/>
              </a:stretch>
            </p:blipFill>
            <p:spPr>
              <a:xfrm>
                <a:off x="3749321" y="4837675"/>
                <a:ext cx="1611645" cy="2443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put penna 7"/>
              <p14:cNvContentPartPr/>
              <p14:nvPr/>
            </p14:nvContentPartPr>
            <p14:xfrm>
              <a:off x="1939240" y="3940907"/>
              <a:ext cx="1704672" cy="199296"/>
            </p14:xfrm>
          </p:contentPart>
        </mc:Choice>
        <mc:Fallback xmlns="">
          <p:pic>
            <p:nvPicPr>
              <p:cNvPr id="8" name="Input penna 7"/>
              <p:cNvPicPr/>
              <p:nvPr/>
            </p:nvPicPr>
            <p:blipFill>
              <a:blip r:embed="rId6"/>
              <a:stretch>
                <a:fillRect/>
              </a:stretch>
            </p:blipFill>
            <p:spPr>
              <a:xfrm>
                <a:off x="1910439" y="3883349"/>
                <a:ext cx="1762274" cy="31441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put penna 8"/>
              <p14:cNvContentPartPr/>
              <p14:nvPr/>
            </p14:nvContentPartPr>
            <p14:xfrm>
              <a:off x="1436680" y="3387083"/>
              <a:ext cx="1898208" cy="99936"/>
            </p14:xfrm>
          </p:contentPart>
        </mc:Choice>
        <mc:Fallback xmlns="">
          <p:pic>
            <p:nvPicPr>
              <p:cNvPr id="9" name="Input penna 8"/>
              <p:cNvPicPr/>
              <p:nvPr/>
            </p:nvPicPr>
            <p:blipFill>
              <a:blip r:embed="rId8"/>
              <a:stretch>
                <a:fillRect/>
              </a:stretch>
            </p:blipFill>
            <p:spPr>
              <a:xfrm>
                <a:off x="1407881" y="3329566"/>
                <a:ext cx="1955806" cy="21497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put penna 9"/>
              <p14:cNvContentPartPr/>
              <p14:nvPr/>
            </p14:nvContentPartPr>
            <p14:xfrm>
              <a:off x="6933160" y="2903819"/>
              <a:ext cx="399744" cy="20448"/>
            </p14:xfrm>
          </p:contentPart>
        </mc:Choice>
        <mc:Fallback xmlns="">
          <p:pic>
            <p:nvPicPr>
              <p:cNvPr id="10" name="Input penna 9"/>
              <p:cNvPicPr/>
              <p:nvPr/>
            </p:nvPicPr>
            <p:blipFill>
              <a:blip r:embed="rId10"/>
              <a:stretch>
                <a:fillRect/>
              </a:stretch>
            </p:blipFill>
            <p:spPr>
              <a:xfrm>
                <a:off x="6904350" y="2846421"/>
                <a:ext cx="457365" cy="13524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put penna 10"/>
              <p14:cNvContentPartPr/>
              <p14:nvPr/>
            </p14:nvContentPartPr>
            <p14:xfrm>
              <a:off x="1527112" y="2370155"/>
              <a:ext cx="2343456" cy="152064"/>
            </p14:xfrm>
          </p:contentPart>
        </mc:Choice>
        <mc:Fallback xmlns="">
          <p:pic>
            <p:nvPicPr>
              <p:cNvPr id="11" name="Input penna 10"/>
              <p:cNvPicPr/>
              <p:nvPr/>
            </p:nvPicPr>
            <p:blipFill>
              <a:blip r:embed="rId12"/>
              <a:stretch>
                <a:fillRect/>
              </a:stretch>
            </p:blipFill>
            <p:spPr>
              <a:xfrm>
                <a:off x="1498314" y="2312500"/>
                <a:ext cx="2401052" cy="267373"/>
              </a:xfrm>
              <a:prstGeom prst="rect">
                <a:avLst/>
              </a:prstGeom>
            </p:spPr>
          </p:pic>
        </mc:Fallback>
      </mc:AlternateContent>
    </p:spTree>
    <p:extLst>
      <p:ext uri="{BB962C8B-B14F-4D97-AF65-F5344CB8AC3E}">
        <p14:creationId xmlns:p14="http://schemas.microsoft.com/office/powerpoint/2010/main" val="3957866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47540"/>
            <a:ext cx="10515600" cy="1325563"/>
          </a:xfrm>
        </p:spPr>
        <p:txBody>
          <a:bodyPr/>
          <a:lstStyle/>
          <a:p>
            <a:r>
              <a:rPr lang="en-GB" b="1" dirty="0">
                <a:solidFill>
                  <a:srgbClr val="002060"/>
                </a:solidFill>
              </a:rPr>
              <a:t>Team Building</a:t>
            </a:r>
          </a:p>
        </p:txBody>
      </p:sp>
      <p:sp>
        <p:nvSpPr>
          <p:cNvPr id="3" name="Segnaposto contenuto 2"/>
          <p:cNvSpPr>
            <a:spLocks noGrp="1"/>
          </p:cNvSpPr>
          <p:nvPr>
            <p:ph idx="1"/>
          </p:nvPr>
        </p:nvSpPr>
        <p:spPr>
          <a:xfrm>
            <a:off x="5975256" y="2255061"/>
            <a:ext cx="5270687" cy="3034349"/>
          </a:xfrm>
        </p:spPr>
        <p:txBody>
          <a:bodyPr>
            <a:noAutofit/>
          </a:bodyPr>
          <a:lstStyle/>
          <a:p>
            <a:pPr marL="0" indent="0">
              <a:lnSpc>
                <a:spcPct val="100000"/>
              </a:lnSpc>
              <a:buNone/>
            </a:pPr>
            <a:r>
              <a:rPr lang="en-US" dirty="0"/>
              <a:t>“Team building is the process of </a:t>
            </a:r>
            <a:r>
              <a:rPr lang="en-US" b="1" dirty="0"/>
              <a:t>forming, growing, and improving the knowledge, skills and attitudes of individuals </a:t>
            </a:r>
            <a:r>
              <a:rPr lang="en-US" dirty="0"/>
              <a:t>with different needs, backgrounds, and abilities into an integrated, high-performance team.”</a:t>
            </a:r>
          </a:p>
          <a:p>
            <a:pPr marL="0" indent="0">
              <a:lnSpc>
                <a:spcPct val="100000"/>
              </a:lnSpc>
              <a:buNone/>
            </a:pPr>
            <a:r>
              <a:rPr lang="en-US" sz="1000" dirty="0"/>
              <a:t>*Cleland (1996)</a:t>
            </a:r>
          </a:p>
        </p:txBody>
      </p:sp>
      <p:sp>
        <p:nvSpPr>
          <p:cNvPr id="4" name="Segnaposto numero diapositiva 3"/>
          <p:cNvSpPr>
            <a:spLocks noGrp="1"/>
          </p:cNvSpPr>
          <p:nvPr>
            <p:ph type="sldNum" sz="quarter" idx="12"/>
          </p:nvPr>
        </p:nvSpPr>
        <p:spPr>
          <a:xfrm>
            <a:off x="8610600" y="6356350"/>
            <a:ext cx="2743200" cy="365125"/>
          </a:xfrm>
        </p:spPr>
        <p:txBody>
          <a:bodyPr/>
          <a:lstStyle/>
          <a:p>
            <a:fld id="{79613D2F-1235-4D3C-8D26-D4D79EEE859A}" type="slidenum">
              <a:rPr lang="en-GB" smtClean="0"/>
              <a:t>4</a:t>
            </a:fld>
            <a:r>
              <a:rPr lang="en-GB" dirty="0"/>
              <a:t> </a:t>
            </a:r>
          </a:p>
        </p:txBody>
      </p:sp>
      <p:pic>
        <p:nvPicPr>
          <p:cNvPr id="3076" name="Picture 4" descr="Risultati immagini per team building"/>
          <p:cNvPicPr>
            <a:picLocks noChangeAspect="1" noChangeArrowheads="1"/>
          </p:cNvPicPr>
          <p:nvPr/>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b="-299"/>
          <a:stretch/>
        </p:blipFill>
        <p:spPr bwMode="auto">
          <a:xfrm>
            <a:off x="838200" y="2475183"/>
            <a:ext cx="4625121" cy="307908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703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205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 name="Titolo 1"/>
          <p:cNvSpPr>
            <a:spLocks noGrp="1"/>
          </p:cNvSpPr>
          <p:nvPr>
            <p:ph type="title"/>
          </p:nvPr>
        </p:nvSpPr>
        <p:spPr>
          <a:xfrm>
            <a:off x="729141" y="3391"/>
            <a:ext cx="6906904" cy="1676603"/>
          </a:xfrm>
        </p:spPr>
        <p:txBody>
          <a:bodyPr vert="horz" lIns="91440" tIns="45720" rIns="91440" bIns="45720" rtlCol="0" anchor="ctr">
            <a:normAutofit/>
          </a:bodyPr>
          <a:lstStyle/>
          <a:p>
            <a:r>
              <a:rPr lang="en-US" b="1" dirty="0">
                <a:solidFill>
                  <a:srgbClr val="002060"/>
                </a:solidFill>
              </a:rPr>
              <a:t>Models of Teamwork Theory</a:t>
            </a:r>
          </a:p>
        </p:txBody>
      </p:sp>
      <p:sp>
        <p:nvSpPr>
          <p:cNvPr id="4" name="Segnaposto numero diapositiva 3"/>
          <p:cNvSpPr>
            <a:spLocks noGrp="1"/>
          </p:cNvSpPr>
          <p:nvPr>
            <p:ph type="sldNum" sz="quarter" idx="12"/>
          </p:nvPr>
        </p:nvSpPr>
        <p:spPr>
          <a:xfrm>
            <a:off x="10853928" y="6356350"/>
            <a:ext cx="685800" cy="365125"/>
          </a:xfrm>
        </p:spPr>
        <p:txBody>
          <a:bodyPr vert="horz" lIns="91440" tIns="45720" rIns="91440" bIns="45720" rtlCol="0" anchor="ctr">
            <a:normAutofit/>
          </a:bodyPr>
          <a:lstStyle/>
          <a:p>
            <a:pPr algn="l">
              <a:defRPr/>
            </a:pPr>
            <a:fld id="{79613D2F-1235-4D3C-8D26-D4D79EEE859A}" type="slidenum">
              <a:rPr lang="en-US" smtClean="0">
                <a:solidFill>
                  <a:srgbClr val="FFFFFF"/>
                </a:solidFill>
                <a:latin typeface="Calibri" panose="020F0502020204030204"/>
              </a:rPr>
              <a:pPr algn="l">
                <a:defRPr/>
              </a:pPr>
              <a:t>5</a:t>
            </a:fld>
            <a:r>
              <a:rPr lang="en-US">
                <a:solidFill>
                  <a:srgbClr val="FFFFFF"/>
                </a:solidFill>
                <a:latin typeface="Calibri" panose="020F0502020204030204"/>
              </a:rPr>
              <a:t> </a:t>
            </a:r>
          </a:p>
        </p:txBody>
      </p:sp>
      <p:sp>
        <p:nvSpPr>
          <p:cNvPr id="6" name="Segnaposto contenuto 2"/>
          <p:cNvSpPr txBox="1">
            <a:spLocks/>
          </p:cNvSpPr>
          <p:nvPr/>
        </p:nvSpPr>
        <p:spPr>
          <a:xfrm>
            <a:off x="729141" y="1957137"/>
            <a:ext cx="10204998"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t>
            </a:r>
            <a:r>
              <a:rPr lang="en-US" dirty="0" err="1"/>
              <a:t>Beldin’s</a:t>
            </a:r>
            <a:r>
              <a:rPr lang="en-US" dirty="0"/>
              <a:t> team role theory; </a:t>
            </a:r>
          </a:p>
          <a:p>
            <a:pPr marL="0" indent="0">
              <a:buNone/>
            </a:pPr>
            <a:r>
              <a:rPr lang="en-US" dirty="0"/>
              <a:t>2.	Abraham Maslow Hierarchy of Needs theory; </a:t>
            </a:r>
          </a:p>
          <a:p>
            <a:pPr marL="0" indent="0">
              <a:buNone/>
            </a:pPr>
            <a:r>
              <a:rPr lang="en-US" dirty="0"/>
              <a:t>3.	John Adair Leadership theory; </a:t>
            </a:r>
          </a:p>
          <a:p>
            <a:pPr marL="0" indent="0">
              <a:buNone/>
            </a:pPr>
            <a:r>
              <a:rPr lang="en-US" dirty="0"/>
              <a:t>4.	Isabel Briggs-Myers’s MBTI theory; </a:t>
            </a:r>
          </a:p>
          <a:p>
            <a:pPr marL="0" indent="0">
              <a:buNone/>
            </a:pPr>
            <a:r>
              <a:rPr lang="en-US" dirty="0"/>
              <a:t>5.	Douglas McGregor X and Y theory; </a:t>
            </a:r>
          </a:p>
          <a:p>
            <a:pPr marL="0" indent="0">
              <a:buNone/>
            </a:pPr>
            <a:r>
              <a:rPr lang="en-US" dirty="0"/>
              <a:t>6.	</a:t>
            </a:r>
            <a:r>
              <a:rPr lang="en-US" dirty="0" err="1"/>
              <a:t>Tajfel</a:t>
            </a:r>
            <a:r>
              <a:rPr lang="en-US" dirty="0"/>
              <a:t>, Social Identity theory;</a:t>
            </a:r>
          </a:p>
          <a:p>
            <a:pPr marL="0" indent="0">
              <a:buNone/>
            </a:pPr>
            <a:r>
              <a:rPr lang="en-US" dirty="0"/>
              <a:t>7.	Jung’ </a:t>
            </a:r>
            <a:r>
              <a:rPr lang="en-US" dirty="0" err="1"/>
              <a:t>colour</a:t>
            </a:r>
            <a:r>
              <a:rPr lang="en-US" dirty="0"/>
              <a:t> works theory;</a:t>
            </a:r>
          </a:p>
          <a:p>
            <a:pPr marL="0" indent="0">
              <a:buNone/>
            </a:pPr>
            <a:r>
              <a:rPr lang="en-US" dirty="0"/>
              <a:t>8.	Tuckman’s theory of group development;</a:t>
            </a:r>
          </a:p>
        </p:txBody>
      </p:sp>
      <p:sp>
        <p:nvSpPr>
          <p:cNvPr id="12" name="Segnaposto numero diapositiva 3"/>
          <p:cNvSpPr txBox="1">
            <a:spLocks/>
          </p:cNvSpPr>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613D2F-1235-4D3C-8D26-D4D79EEE859A}" type="slidenum">
              <a:rPr lang="en-GB" smtClean="0"/>
              <a:pPr/>
              <a:t>5</a:t>
            </a:fld>
            <a:r>
              <a:rPr lang="en-GB"/>
              <a:t> </a:t>
            </a:r>
            <a:endParaRPr lang="en-GB" dirty="0"/>
          </a:p>
        </p:txBody>
      </p:sp>
      <p:pic>
        <p:nvPicPr>
          <p:cNvPr id="11" name="Picture 2" descr="Risultati immagini per team building"/>
          <p:cNvPicPr>
            <a:picLocks noChangeAspect="1" noChangeArrowheads="1"/>
          </p:cNvPicPr>
          <p:nvPr/>
        </p:nvPicPr>
        <p:blipFill>
          <a:blip r:embed="rId2">
            <a:clrChange>
              <a:clrFrom>
                <a:srgbClr val="F8E5C4"/>
              </a:clrFrom>
              <a:clrTo>
                <a:srgbClr val="F8E5C4">
                  <a:alpha val="0"/>
                </a:srgbClr>
              </a:clrTo>
            </a:clrChange>
            <a:extLst>
              <a:ext uri="{28A0092B-C50C-407E-A947-70E740481C1C}">
                <a14:useLocalDpi xmlns:a14="http://schemas.microsoft.com/office/drawing/2010/main" val="0"/>
              </a:ext>
            </a:extLst>
          </a:blip>
          <a:srcRect/>
          <a:stretch>
            <a:fillRect/>
          </a:stretch>
        </p:blipFill>
        <p:spPr bwMode="auto">
          <a:xfrm>
            <a:off x="6169269" y="2553778"/>
            <a:ext cx="6962775" cy="3495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5" name="Input penna 14"/>
              <p14:cNvContentPartPr/>
              <p14:nvPr/>
            </p14:nvContentPartPr>
            <p14:xfrm>
              <a:off x="1759816" y="5686763"/>
              <a:ext cx="5796576" cy="166464"/>
            </p14:xfrm>
          </p:contentPart>
        </mc:Choice>
        <mc:Fallback xmlns="">
          <p:pic>
            <p:nvPicPr>
              <p:cNvPr id="15" name="Input penna 14"/>
              <p:cNvPicPr/>
              <p:nvPr/>
            </p:nvPicPr>
            <p:blipFill>
              <a:blip r:embed="rId4"/>
              <a:stretch>
                <a:fillRect/>
              </a:stretch>
            </p:blipFill>
            <p:spPr>
              <a:xfrm>
                <a:off x="1731017" y="5629113"/>
                <a:ext cx="5854175" cy="281764"/>
              </a:xfrm>
              <a:prstGeom prst="rect">
                <a:avLst/>
              </a:prstGeom>
            </p:spPr>
          </p:pic>
        </mc:Fallback>
      </mc:AlternateContent>
    </p:spTree>
    <p:extLst>
      <p:ext uri="{BB962C8B-B14F-4D97-AF65-F5344CB8AC3E}">
        <p14:creationId xmlns:p14="http://schemas.microsoft.com/office/powerpoint/2010/main" val="786941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205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 name="Titolo 1"/>
          <p:cNvSpPr>
            <a:spLocks noGrp="1"/>
          </p:cNvSpPr>
          <p:nvPr>
            <p:ph type="title"/>
          </p:nvPr>
        </p:nvSpPr>
        <p:spPr>
          <a:xfrm>
            <a:off x="805194" y="0"/>
            <a:ext cx="6906904" cy="1676603"/>
          </a:xfrm>
        </p:spPr>
        <p:txBody>
          <a:bodyPr vert="horz" lIns="91440" tIns="45720" rIns="91440" bIns="45720" rtlCol="0" anchor="ctr">
            <a:normAutofit/>
          </a:bodyPr>
          <a:lstStyle/>
          <a:p>
            <a:r>
              <a:rPr lang="en-US" b="1" dirty="0">
                <a:solidFill>
                  <a:srgbClr val="002060"/>
                </a:solidFill>
              </a:rPr>
              <a:t>Group Development</a:t>
            </a:r>
          </a:p>
        </p:txBody>
      </p:sp>
      <p:sp>
        <p:nvSpPr>
          <p:cNvPr id="4" name="Segnaposto numero diapositiva 3"/>
          <p:cNvSpPr>
            <a:spLocks noGrp="1"/>
          </p:cNvSpPr>
          <p:nvPr>
            <p:ph type="sldNum" sz="quarter" idx="12"/>
          </p:nvPr>
        </p:nvSpPr>
        <p:spPr>
          <a:xfrm>
            <a:off x="10853928" y="6356350"/>
            <a:ext cx="685800" cy="365125"/>
          </a:xfrm>
        </p:spPr>
        <p:txBody>
          <a:bodyPr vert="horz" lIns="91440" tIns="45720" rIns="91440" bIns="45720" rtlCol="0" anchor="ctr">
            <a:normAutofit/>
          </a:bodyPr>
          <a:lstStyle/>
          <a:p>
            <a:pPr algn="l">
              <a:defRPr/>
            </a:pPr>
            <a:fld id="{79613D2F-1235-4D3C-8D26-D4D79EEE859A}" type="slidenum">
              <a:rPr lang="en-US" smtClean="0">
                <a:solidFill>
                  <a:srgbClr val="FFFFFF"/>
                </a:solidFill>
                <a:latin typeface="Calibri" panose="020F0502020204030204"/>
              </a:rPr>
              <a:pPr algn="l">
                <a:defRPr/>
              </a:pPr>
              <a:t>6</a:t>
            </a:fld>
            <a:r>
              <a:rPr lang="en-US">
                <a:solidFill>
                  <a:srgbClr val="FFFFFF"/>
                </a:solidFill>
                <a:latin typeface="Calibri" panose="020F0502020204030204"/>
              </a:rPr>
              <a:t> </a:t>
            </a:r>
          </a:p>
        </p:txBody>
      </p:sp>
      <p:sp>
        <p:nvSpPr>
          <p:cNvPr id="6" name="Segnaposto contenuto 2"/>
          <p:cNvSpPr txBox="1">
            <a:spLocks/>
          </p:cNvSpPr>
          <p:nvPr/>
        </p:nvSpPr>
        <p:spPr>
          <a:xfrm>
            <a:off x="805194" y="2136949"/>
            <a:ext cx="4923195"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 Bruce Tuckman in 1965</a:t>
            </a:r>
          </a:p>
          <a:p>
            <a:r>
              <a:rPr lang="en-US" altLang="it-IT" dirty="0"/>
              <a:t>A theory of how teams develop from the very start of a project to the end</a:t>
            </a:r>
          </a:p>
          <a:p>
            <a:r>
              <a:rPr lang="en-US" altLang="it-IT" dirty="0"/>
              <a:t>It describes four main stages, although he added a fifth stage (1975) </a:t>
            </a:r>
            <a:endParaRPr lang="en-US" dirty="0"/>
          </a:p>
        </p:txBody>
      </p:sp>
      <p:sp>
        <p:nvSpPr>
          <p:cNvPr id="12" name="Segnaposto numero diapositiva 3"/>
          <p:cNvSpPr txBox="1">
            <a:spLocks/>
          </p:cNvSpPr>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613D2F-1235-4D3C-8D26-D4D79EEE859A}" type="slidenum">
              <a:rPr lang="en-GB" smtClean="0"/>
              <a:pPr/>
              <a:t>6</a:t>
            </a:fld>
            <a:r>
              <a:rPr lang="en-GB"/>
              <a:t> </a:t>
            </a:r>
            <a:endParaRPr lang="en-GB" dirty="0"/>
          </a:p>
        </p:txBody>
      </p:sp>
      <p:pic>
        <p:nvPicPr>
          <p:cNvPr id="5126" name="Picture 6" descr="Risultati immagini per 5 stages tuckman"/>
          <p:cNvPicPr>
            <a:picLocks noChangeAspect="1" noChangeArrowheads="1"/>
          </p:cNvPicPr>
          <p:nvPr/>
        </p:nvPicPr>
        <p:blipFill rotWithShape="1">
          <a:blip r:embed="rId2">
            <a:extLst>
              <a:ext uri="{28A0092B-C50C-407E-A947-70E740481C1C}">
                <a14:useLocalDpi xmlns:a14="http://schemas.microsoft.com/office/drawing/2010/main" val="0"/>
              </a:ext>
            </a:extLst>
          </a:blip>
          <a:srcRect l="19424" t="14388" r="21545" b="17047"/>
          <a:stretch/>
        </p:blipFill>
        <p:spPr bwMode="auto">
          <a:xfrm>
            <a:off x="6479930" y="1584461"/>
            <a:ext cx="4501662" cy="39256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isultati immagini per 5 stages tuckman"/>
          <p:cNvPicPr>
            <a:picLocks noChangeAspect="1" noChangeArrowheads="1"/>
          </p:cNvPicPr>
          <p:nvPr/>
        </p:nvPicPr>
        <p:blipFill rotWithShape="1">
          <a:blip r:embed="rId2">
            <a:extLst>
              <a:ext uri="{28A0092B-C50C-407E-A947-70E740481C1C}">
                <a14:useLocalDpi xmlns:a14="http://schemas.microsoft.com/office/drawing/2010/main" val="0"/>
              </a:ext>
            </a:extLst>
          </a:blip>
          <a:srcRect l="58531" t="25515" r="34104" b="66787"/>
          <a:stretch/>
        </p:blipFill>
        <p:spPr bwMode="auto">
          <a:xfrm rot="560557">
            <a:off x="8204760" y="1063853"/>
            <a:ext cx="527314" cy="52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189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5950"/>
            <a:ext cx="10515600" cy="1325563"/>
          </a:xfrm>
        </p:spPr>
        <p:txBody>
          <a:bodyPr/>
          <a:lstStyle/>
          <a:p>
            <a:r>
              <a:rPr lang="en-GB" b="1" dirty="0">
                <a:solidFill>
                  <a:srgbClr val="002060"/>
                </a:solidFill>
              </a:rPr>
              <a:t>Objective of Group Development</a:t>
            </a:r>
          </a:p>
        </p:txBody>
      </p:sp>
      <p:sp>
        <p:nvSpPr>
          <p:cNvPr id="3" name="Segnaposto contenuto 2"/>
          <p:cNvSpPr>
            <a:spLocks noGrp="1"/>
          </p:cNvSpPr>
          <p:nvPr>
            <p:ph idx="1"/>
          </p:nvPr>
        </p:nvSpPr>
        <p:spPr>
          <a:xfrm>
            <a:off x="6513095" y="2214956"/>
            <a:ext cx="5270687" cy="3034349"/>
          </a:xfrm>
        </p:spPr>
        <p:txBody>
          <a:bodyPr>
            <a:noAutofit/>
          </a:bodyPr>
          <a:lstStyle/>
          <a:p>
            <a:pPr marL="0" indent="0">
              <a:lnSpc>
                <a:spcPct val="100000"/>
              </a:lnSpc>
              <a:buNone/>
            </a:pPr>
            <a:r>
              <a:rPr lang="en-US" dirty="0"/>
              <a:t>“Enhancement of the effectiveness of work groups, by improving </a:t>
            </a:r>
            <a:r>
              <a:rPr lang="en-US" b="1" dirty="0"/>
              <a:t>goal-</a:t>
            </a:r>
            <a:r>
              <a:rPr lang="en-US" dirty="0"/>
              <a:t> and </a:t>
            </a:r>
            <a:r>
              <a:rPr lang="en-US" b="1" dirty="0"/>
              <a:t>role-clarification</a:t>
            </a:r>
            <a:r>
              <a:rPr lang="en-US" dirty="0"/>
              <a:t> and </a:t>
            </a:r>
            <a:r>
              <a:rPr lang="en-US" b="1" dirty="0"/>
              <a:t>interpersonal</a:t>
            </a:r>
            <a:r>
              <a:rPr lang="en-US" dirty="0"/>
              <a:t> processes.”</a:t>
            </a:r>
          </a:p>
          <a:p>
            <a:pPr marL="0" indent="0">
              <a:lnSpc>
                <a:spcPct val="100000"/>
              </a:lnSpc>
              <a:buNone/>
            </a:pPr>
            <a:r>
              <a:rPr lang="en-US" sz="1000" dirty="0"/>
              <a:t>* http://www.businessdictionary.com/definition/team-development.html</a:t>
            </a:r>
          </a:p>
        </p:txBody>
      </p:sp>
      <p:sp>
        <p:nvSpPr>
          <p:cNvPr id="4" name="Segnaposto numero diapositiva 3"/>
          <p:cNvSpPr>
            <a:spLocks noGrp="1"/>
          </p:cNvSpPr>
          <p:nvPr>
            <p:ph type="sldNum" sz="quarter" idx="12"/>
          </p:nvPr>
        </p:nvSpPr>
        <p:spPr>
          <a:xfrm>
            <a:off x="8610600" y="6356350"/>
            <a:ext cx="2743200" cy="365125"/>
          </a:xfrm>
        </p:spPr>
        <p:txBody>
          <a:bodyPr/>
          <a:lstStyle/>
          <a:p>
            <a:fld id="{79613D2F-1235-4D3C-8D26-D4D79EEE859A}" type="slidenum">
              <a:rPr lang="en-GB" smtClean="0"/>
              <a:t>7</a:t>
            </a:fld>
            <a:r>
              <a:rPr lang="en-GB" dirty="0"/>
              <a:t> </a:t>
            </a:r>
          </a:p>
        </p:txBody>
      </p:sp>
      <p:pic>
        <p:nvPicPr>
          <p:cNvPr id="2050" name="Picture 2" descr="Risultati immagini per watering people"/>
          <p:cNvPicPr>
            <a:picLocks noChangeAspect="1" noChangeArrowheads="1"/>
          </p:cNvPicPr>
          <p:nvPr/>
        </p:nvPicPr>
        <p:blipFill rotWithShape="1">
          <a:blip r:embed="rId2">
            <a:clrChange>
              <a:clrFrom>
                <a:srgbClr val="F3FFFE"/>
              </a:clrFrom>
              <a:clrTo>
                <a:srgbClr val="F3FFFE">
                  <a:alpha val="0"/>
                </a:srgbClr>
              </a:clrTo>
            </a:clrChange>
            <a:extLst>
              <a:ext uri="{28A0092B-C50C-407E-A947-70E740481C1C}">
                <a14:useLocalDpi xmlns:a14="http://schemas.microsoft.com/office/drawing/2010/main" val="0"/>
              </a:ext>
            </a:extLst>
          </a:blip>
          <a:srcRect t="7684" b="4014"/>
          <a:stretch/>
        </p:blipFill>
        <p:spPr bwMode="auto">
          <a:xfrm>
            <a:off x="774032" y="1553164"/>
            <a:ext cx="5883442" cy="5121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en-GB" b="1" dirty="0">
                <a:solidFill>
                  <a:srgbClr val="002060"/>
                </a:solidFill>
              </a:rPr>
              <a:t>Basic Facts about Team Development </a:t>
            </a:r>
          </a:p>
        </p:txBody>
      </p:sp>
      <p:sp>
        <p:nvSpPr>
          <p:cNvPr id="3" name="Segnaposto contenuto 2"/>
          <p:cNvSpPr>
            <a:spLocks noGrp="1"/>
          </p:cNvSpPr>
          <p:nvPr>
            <p:ph idx="1"/>
          </p:nvPr>
        </p:nvSpPr>
        <p:spPr>
          <a:xfrm>
            <a:off x="838199" y="1858952"/>
            <a:ext cx="5756031" cy="3402622"/>
          </a:xfrm>
        </p:spPr>
        <p:txBody>
          <a:bodyPr>
            <a:noAutofit/>
          </a:bodyPr>
          <a:lstStyle/>
          <a:p>
            <a:r>
              <a:rPr lang="en-US" dirty="0"/>
              <a:t>As a team develops, </a:t>
            </a:r>
            <a:r>
              <a:rPr lang="en-US" b="1" dirty="0"/>
              <a:t>relationships</a:t>
            </a:r>
            <a:r>
              <a:rPr lang="en-US" dirty="0"/>
              <a:t> between members can stabilize, increasing the ability to perform. </a:t>
            </a:r>
          </a:p>
          <a:p>
            <a:r>
              <a:rPr lang="en-US" dirty="0"/>
              <a:t>The team development will repeatedly go trough different stages </a:t>
            </a:r>
          </a:p>
          <a:p>
            <a:r>
              <a:rPr lang="en-US" dirty="0"/>
              <a:t>The amount and the number of times they cycle will vary depending on the team, the </a:t>
            </a:r>
            <a:r>
              <a:rPr lang="en-US" b="1" dirty="0"/>
              <a:t>environment</a:t>
            </a:r>
            <a:r>
              <a:rPr lang="en-US" dirty="0"/>
              <a:t> and the </a:t>
            </a:r>
            <a:r>
              <a:rPr lang="en-US" b="1" dirty="0"/>
              <a:t>leadership</a:t>
            </a:r>
            <a:r>
              <a:rPr lang="en-US" dirty="0"/>
              <a:t>. </a:t>
            </a:r>
            <a:endParaRPr lang="en-GB" sz="2400" dirty="0"/>
          </a:p>
          <a:p>
            <a:endParaRPr lang="en-US" dirty="0"/>
          </a:p>
        </p:txBody>
      </p:sp>
      <p:sp>
        <p:nvSpPr>
          <p:cNvPr id="4" name="Segnaposto numero diapositiva 3"/>
          <p:cNvSpPr>
            <a:spLocks noGrp="1"/>
          </p:cNvSpPr>
          <p:nvPr>
            <p:ph type="sldNum" sz="quarter" idx="12"/>
          </p:nvPr>
        </p:nvSpPr>
        <p:spPr/>
        <p:txBody>
          <a:bodyPr/>
          <a:lstStyle/>
          <a:p>
            <a:fld id="{79613D2F-1235-4D3C-8D26-D4D79EEE859A}" type="slidenum">
              <a:rPr lang="en-GB" smtClean="0"/>
              <a:t>8</a:t>
            </a:fld>
            <a:r>
              <a:rPr lang="en-GB" dirty="0"/>
              <a:t> </a:t>
            </a:r>
          </a:p>
        </p:txBody>
      </p:sp>
      <p:pic>
        <p:nvPicPr>
          <p:cNvPr id="10242" name="Picture 2" descr="https://media.licdn.com/mpr/mpr/AAEAAQAAAAAAAA0VAAAAJDNkMmNjZGFiLTYxZmUtNGM0Zi04NGM3LWU0MDAwNGUwMmNjMA.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000" b="92000" l="37250" r="95667"/>
                    </a14:imgEffect>
                    <a14:imgEffect>
                      <a14:brightnessContrast bright="-20000" contrast="40000"/>
                    </a14:imgEffect>
                  </a14:imgLayer>
                </a14:imgProps>
              </a:ext>
              <a:ext uri="{28A0092B-C50C-407E-A947-70E740481C1C}">
                <a14:useLocalDpi xmlns:a14="http://schemas.microsoft.com/office/drawing/2010/main" val="0"/>
              </a:ext>
            </a:extLst>
          </a:blip>
          <a:srcRect l="42998" r="5750"/>
          <a:stretch/>
        </p:blipFill>
        <p:spPr bwMode="auto">
          <a:xfrm>
            <a:off x="6176387" y="783431"/>
            <a:ext cx="585819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384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en-GB" b="1" dirty="0">
                <a:solidFill>
                  <a:srgbClr val="002060"/>
                </a:solidFill>
              </a:rPr>
              <a:t>Basic Facts about Team Development </a:t>
            </a:r>
          </a:p>
        </p:txBody>
      </p:sp>
      <p:sp>
        <p:nvSpPr>
          <p:cNvPr id="3" name="Segnaposto contenuto 2"/>
          <p:cNvSpPr>
            <a:spLocks noGrp="1"/>
          </p:cNvSpPr>
          <p:nvPr>
            <p:ph idx="1"/>
          </p:nvPr>
        </p:nvSpPr>
        <p:spPr>
          <a:xfrm>
            <a:off x="5993004" y="1864604"/>
            <a:ext cx="4648200" cy="3079185"/>
          </a:xfrm>
        </p:spPr>
        <p:txBody>
          <a:bodyPr>
            <a:noAutofit/>
          </a:bodyPr>
          <a:lstStyle/>
          <a:p>
            <a:r>
              <a:rPr lang="en-GB" dirty="0"/>
              <a:t>Thus the leader has great power in influencing the team development.</a:t>
            </a:r>
          </a:p>
          <a:p>
            <a:r>
              <a:rPr lang="en-GB" dirty="0"/>
              <a:t> </a:t>
            </a:r>
            <a:r>
              <a:rPr lang="en-US" dirty="0"/>
              <a:t>Based on what stage the team is in, the leader should change their leadership approach to best meet their needs. </a:t>
            </a:r>
            <a:endParaRPr lang="en-GB" dirty="0"/>
          </a:p>
        </p:txBody>
      </p:sp>
      <p:sp>
        <p:nvSpPr>
          <p:cNvPr id="4" name="Segnaposto numero diapositiva 3"/>
          <p:cNvSpPr>
            <a:spLocks noGrp="1"/>
          </p:cNvSpPr>
          <p:nvPr>
            <p:ph type="sldNum" sz="quarter" idx="12"/>
          </p:nvPr>
        </p:nvSpPr>
        <p:spPr/>
        <p:txBody>
          <a:bodyPr/>
          <a:lstStyle/>
          <a:p>
            <a:fld id="{79613D2F-1235-4D3C-8D26-D4D79EEE859A}" type="slidenum">
              <a:rPr lang="en-GB" smtClean="0"/>
              <a:t>9</a:t>
            </a:fld>
            <a:r>
              <a:rPr lang="en-GB" dirty="0"/>
              <a:t> </a:t>
            </a:r>
          </a:p>
        </p:txBody>
      </p:sp>
      <p:pic>
        <p:nvPicPr>
          <p:cNvPr id="8" name="Immagine 7"/>
          <p:cNvPicPr>
            <a:picLocks noChangeAspect="1"/>
          </p:cNvPicPr>
          <p:nvPr/>
        </p:nvPicPr>
        <p:blipFill>
          <a:blip r:embed="rId2">
            <a:extLst>
              <a:ext uri="{BEBA8EAE-BF5A-486C-A8C5-ECC9F3942E4B}">
                <a14:imgProps xmlns:a14="http://schemas.microsoft.com/office/drawing/2010/main">
                  <a14:imgLayer r:embed="rId3">
                    <a14:imgEffect>
                      <a14:backgroundRemoval t="4839" b="100000" l="0" r="98750"/>
                    </a14:imgEffect>
                    <a14:imgEffect>
                      <a14:artisticPhotocopy/>
                    </a14:imgEffect>
                    <a14:imgEffect>
                      <a14:sharpenSoften amount="-25000"/>
                    </a14:imgEffect>
                    <a14:imgEffect>
                      <a14:brightnessContrast bright="-20000" contrast="40000"/>
                    </a14:imgEffect>
                  </a14:imgLayer>
                </a14:imgProps>
              </a:ext>
            </a:extLst>
          </a:blip>
          <a:stretch>
            <a:fillRect/>
          </a:stretch>
        </p:blipFill>
        <p:spPr>
          <a:xfrm>
            <a:off x="-22832" y="1875916"/>
            <a:ext cx="5670006" cy="4394255"/>
          </a:xfrm>
          <a:prstGeom prst="rect">
            <a:avLst/>
          </a:prstGeom>
        </p:spPr>
      </p:pic>
    </p:spTree>
    <p:extLst>
      <p:ext uri="{BB962C8B-B14F-4D97-AF65-F5344CB8AC3E}">
        <p14:creationId xmlns:p14="http://schemas.microsoft.com/office/powerpoint/2010/main" val="2693768717"/>
      </p:ext>
    </p:extLst>
  </p:cSld>
  <p:clrMapOvr>
    <a:masterClrMapping/>
  </p:clrMapOvr>
</p:sld>
</file>

<file path=ppt/theme/theme1.xml><?xml version="1.0" encoding="utf-8"?>
<a:theme xmlns:a="http://schemas.openxmlformats.org/drawingml/2006/main" name="Tema di Office">
  <a:themeElements>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9052</TotalTime>
  <Words>1278</Words>
  <Application>Microsoft Office PowerPoint</Application>
  <PresentationFormat>Widescreen</PresentationFormat>
  <Paragraphs>218</Paragraphs>
  <Slides>25</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25</vt:i4>
      </vt:variant>
    </vt:vector>
  </HeadingPairs>
  <TitlesOfParts>
    <vt:vector size="30" baseType="lpstr">
      <vt:lpstr>Arial</vt:lpstr>
      <vt:lpstr>Calibri</vt:lpstr>
      <vt:lpstr>Calibri Light</vt:lpstr>
      <vt:lpstr>Tahoma</vt:lpstr>
      <vt:lpstr>Tema di Office</vt:lpstr>
      <vt:lpstr>Tools for Team Building  &amp; Team Development</vt:lpstr>
      <vt:lpstr>What’s A Team?</vt:lpstr>
      <vt:lpstr>Team Members</vt:lpstr>
      <vt:lpstr>Team Building</vt:lpstr>
      <vt:lpstr>Models of Teamwork Theory</vt:lpstr>
      <vt:lpstr>Group Development</vt:lpstr>
      <vt:lpstr>Objective of Group Development</vt:lpstr>
      <vt:lpstr>Basic Facts about Team Development </vt:lpstr>
      <vt:lpstr>Basic Facts about Team Development </vt:lpstr>
      <vt:lpstr>Team development Stages in Brief</vt:lpstr>
      <vt:lpstr>Team development Stages in Brief</vt:lpstr>
      <vt:lpstr>Team development Stages in Brief</vt:lpstr>
      <vt:lpstr>Team development Stages in Brief</vt:lpstr>
      <vt:lpstr>Team development Stages in Brief</vt:lpstr>
      <vt:lpstr>Basic Facts about Team Development </vt:lpstr>
      <vt:lpstr>KEYS</vt:lpstr>
      <vt:lpstr>How to approach any TD Activity</vt:lpstr>
      <vt:lpstr>How to approach any TD Activity</vt:lpstr>
      <vt:lpstr>Forming Stage </vt:lpstr>
      <vt:lpstr>Storming Stage </vt:lpstr>
      <vt:lpstr>Norming Stage </vt:lpstr>
      <vt:lpstr>Performing Stage </vt:lpstr>
      <vt:lpstr>Adjourning Stage  </vt:lpstr>
      <vt:lpstr>Let’s TEAM-UP!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Anna Reale</dc:creator>
  <cp:lastModifiedBy>Anna Reale</cp:lastModifiedBy>
  <cp:revision>208</cp:revision>
  <cp:lastPrinted>2016-09-20T07:04:10Z</cp:lastPrinted>
  <dcterms:created xsi:type="dcterms:W3CDTF">2016-09-13T09:25:19Z</dcterms:created>
  <dcterms:modified xsi:type="dcterms:W3CDTF">2018-02-19T10:19:50Z</dcterms:modified>
</cp:coreProperties>
</file>